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12/2/2024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12/2/2024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12/2/2024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12/2/2024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12/2/2024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12/2/2024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12/2/2024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12/2/2024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12/2/2024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12/2/2024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12/2/2024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12/2/2024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oregonlawhelp.org/topics/housing/rental-housing" TargetMode="External"/><Relationship Id="rId3" Type="http://schemas.openxmlformats.org/officeDocument/2006/relationships/hyperlink" Target="https://www.doorloop.com/laws/oregon-landlord-tenant-rights" TargetMode="External"/><Relationship Id="rId7" Type="http://schemas.openxmlformats.org/officeDocument/2006/relationships/hyperlink" Target="https://www.nolo.com/legal-encyclopedia/the-eviction-process-oregon-rules-landlords-property-manager.html" TargetMode="External"/><Relationship Id="rId2" Type="http://schemas.openxmlformats.org/officeDocument/2006/relationships/hyperlink" Target="https://www.turbotenant.com/state/oregon/" TargetMode="External"/><Relationship Id="rId1" Type="http://schemas.openxmlformats.org/officeDocument/2006/relationships/slideLayout" Target="../slideLayouts/slideLayout2.xml"/><Relationship Id="rId6" Type="http://schemas.openxmlformats.org/officeDocument/2006/relationships/hyperlink" Target="https://www.azibo.com/blog/oregon-landlord-tenant-laws" TargetMode="External"/><Relationship Id="rId5" Type="http://schemas.openxmlformats.org/officeDocument/2006/relationships/hyperlink" Target="https://oregontenants.com/know-your-rights/" TargetMode="External"/><Relationship Id="rId4" Type="http://schemas.openxmlformats.org/officeDocument/2006/relationships/hyperlink" Target="https://oregon.public.law/statutes/ors_chapter_9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oregonrentalhousing.com/" TargetMode="External"/><Relationship Id="rId3" Type="http://schemas.openxmlformats.org/officeDocument/2006/relationships/hyperlink" Target="https://www.courts.oregon.gov/forms/Pages/landlord-tenant.aspx" TargetMode="External"/><Relationship Id="rId7" Type="http://schemas.openxmlformats.org/officeDocument/2006/relationships/hyperlink" Target="https://oregonlawhelp.org/topics/housing/rental-housing" TargetMode="External"/><Relationship Id="rId2" Type="http://schemas.openxmlformats.org/officeDocument/2006/relationships/hyperlink" Target="https://www.oregonlegislature.gov/bills_laws/ors/ors090.html" TargetMode="External"/><Relationship Id="rId1" Type="http://schemas.openxmlformats.org/officeDocument/2006/relationships/slideLayout" Target="../slideLayouts/slideLayout2.xml"/><Relationship Id="rId6" Type="http://schemas.openxmlformats.org/officeDocument/2006/relationships/hyperlink" Target="https://www.hud.gov/states/oregon/renting/tenantrights" TargetMode="External"/><Relationship Id="rId11" Type="http://schemas.openxmlformats.org/officeDocument/2006/relationships/hyperlink" Target="chrome-extension://efaidnbmnnnibpcajpcglclefindmkaj/https:/www.oregonlegislature.gov/lpro/Publications/LandlordTenantRights.pdf" TargetMode="External"/><Relationship Id="rId5" Type="http://schemas.openxmlformats.org/officeDocument/2006/relationships/hyperlink" Target="https://www.oregoncat.org/know-your-rights" TargetMode="External"/><Relationship Id="rId10" Type="http://schemas.openxmlformats.org/officeDocument/2006/relationships/hyperlink" Target="chrome-extension://efaidnbmnnnibpcajpcglclefindmkaj/https:/www.osbar.org/_docs/public/pamphlets/LegalInfoforLandlords.pdf" TargetMode="External"/><Relationship Id="rId4" Type="http://schemas.openxmlformats.org/officeDocument/2006/relationships/hyperlink" Target="https://www.courts.oregon.gov/help/Pages/default.aspx" TargetMode="External"/><Relationship Id="rId9" Type="http://schemas.openxmlformats.org/officeDocument/2006/relationships/hyperlink" Target="https://www.oregonrentersrights.or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oregon.gov/oh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chrome-extension://efaidnbmnnnibpcajpcglclefindmkaj/https:/olis.oregonlegislature.gov/liz/2019R1/Downloads/MeasureDocument/SB608/Enrolle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6000" dirty="0" smtClean="0"/>
              <a:t>Landlords &amp; Tenants in Oregon</a:t>
            </a:r>
            <a:endParaRPr lang="en-US" sz="6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smtClean="0">
                <a:solidFill>
                  <a:schemeClr val="tx1">
                    <a:lumMod val="85000"/>
                    <a:lumOff val="15000"/>
                  </a:schemeClr>
                </a:solidFill>
              </a:rPr>
              <a:t>A </a:t>
            </a:r>
            <a:r>
              <a:rPr lang="en-US" sz="2400" dirty="0" smtClean="0">
                <a:solidFill>
                  <a:schemeClr val="tx1">
                    <a:lumMod val="85000"/>
                    <a:lumOff val="15000"/>
                  </a:schemeClr>
                </a:solidFill>
              </a:rPr>
              <a:t>ReVIEW</a:t>
            </a:r>
            <a:r>
              <a:rPr lang="en-US" sz="2400" dirty="0" smtClean="0">
                <a:solidFill>
                  <a:schemeClr val="tx1">
                    <a:lumMod val="85000"/>
                    <a:lumOff val="15000"/>
                  </a:schemeClr>
                </a:solidFill>
              </a:rPr>
              <a:t> OF LANDLORD-TENANT LAWS</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for Landlords and Tenants …</a:t>
            </a:r>
            <a:endParaRPr lang="en-US" dirty="0"/>
          </a:p>
        </p:txBody>
      </p:sp>
      <p:sp>
        <p:nvSpPr>
          <p:cNvPr id="3" name="Content Placeholder 2"/>
          <p:cNvSpPr>
            <a:spLocks noGrp="1"/>
          </p:cNvSpPr>
          <p:nvPr>
            <p:ph idx="1"/>
          </p:nvPr>
        </p:nvSpPr>
        <p:spPr/>
        <p:txBody>
          <a:bodyPr>
            <a:normAutofit/>
          </a:bodyPr>
          <a:lstStyle/>
          <a:p>
            <a:r>
              <a:rPr lang="en-US" dirty="0" smtClean="0">
                <a:hlinkClick r:id="rId2"/>
              </a:rPr>
              <a:t>Oregon </a:t>
            </a:r>
            <a:r>
              <a:rPr lang="en-US" dirty="0">
                <a:hlinkClick r:id="rId2"/>
              </a:rPr>
              <a:t>Landlord-Tenant Law: 2024 Overview of </a:t>
            </a:r>
            <a:r>
              <a:rPr lang="en-US" dirty="0" smtClean="0">
                <a:hlinkClick r:id="rId2"/>
              </a:rPr>
              <a:t>Rights</a:t>
            </a:r>
          </a:p>
          <a:p>
            <a:r>
              <a:rPr lang="en-US" dirty="0">
                <a:hlinkClick r:id="rId3"/>
              </a:rPr>
              <a:t>Oregon Landlord Tenant Rental Laws &amp; Rights for 2024</a:t>
            </a:r>
          </a:p>
          <a:p>
            <a:r>
              <a:rPr lang="en-US" dirty="0">
                <a:hlinkClick r:id="rId4"/>
              </a:rPr>
              <a:t>OregonLaws</a:t>
            </a:r>
            <a:endParaRPr lang="en-US" dirty="0"/>
          </a:p>
          <a:p>
            <a:r>
              <a:rPr lang="en-US" dirty="0">
                <a:hlinkClick r:id="rId5"/>
              </a:rPr>
              <a:t>Oregon State Tenants </a:t>
            </a:r>
            <a:r>
              <a:rPr lang="en-US" dirty="0" smtClean="0">
                <a:hlinkClick r:id="rId5"/>
              </a:rPr>
              <a:t>Association</a:t>
            </a:r>
            <a:endParaRPr lang="en-US" dirty="0">
              <a:hlinkClick r:id="rId2"/>
            </a:endParaRPr>
          </a:p>
          <a:p>
            <a:r>
              <a:rPr lang="en-US" dirty="0" smtClean="0">
                <a:hlinkClick r:id="rId6"/>
              </a:rPr>
              <a:t>The </a:t>
            </a:r>
            <a:r>
              <a:rPr lang="en-US" dirty="0">
                <a:hlinkClick r:id="rId6"/>
              </a:rPr>
              <a:t>Full Guide on Oregon Landlord Tenant </a:t>
            </a:r>
            <a:r>
              <a:rPr lang="en-US" dirty="0" smtClean="0">
                <a:hlinkClick r:id="rId6"/>
              </a:rPr>
              <a:t>Laws</a:t>
            </a:r>
          </a:p>
          <a:p>
            <a:r>
              <a:rPr lang="en-US" dirty="0">
                <a:hlinkClick r:id="rId7"/>
              </a:rPr>
              <a:t>The Eviction Process in </a:t>
            </a:r>
            <a:r>
              <a:rPr lang="en-US" dirty="0" smtClean="0">
                <a:hlinkClick r:id="rId7"/>
              </a:rPr>
              <a:t>Oregon</a:t>
            </a:r>
            <a:endParaRPr lang="en-US" dirty="0" smtClean="0">
              <a:hlinkClick r:id="rId6"/>
            </a:endParaRPr>
          </a:p>
          <a:p>
            <a:r>
              <a:rPr lang="en-US" dirty="0" smtClean="0">
                <a:hlinkClick r:id="rId8"/>
              </a:rPr>
              <a:t>What </a:t>
            </a:r>
            <a:r>
              <a:rPr lang="en-US" dirty="0">
                <a:hlinkClick r:id="rId8"/>
              </a:rPr>
              <a:t>You Should Know About Rental Housing</a:t>
            </a:r>
            <a:endParaRPr lang="en-US" dirty="0"/>
          </a:p>
          <a:p>
            <a:endParaRPr lang="en-US" dirty="0"/>
          </a:p>
        </p:txBody>
      </p:sp>
    </p:spTree>
    <p:extLst>
      <p:ext uri="{BB962C8B-B14F-4D97-AF65-F5344CB8AC3E}">
        <p14:creationId xmlns:p14="http://schemas.microsoft.com/office/powerpoint/2010/main" val="428688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Learning Center</a:t>
            </a:r>
            <a:endParaRPr lang="en-US" dirty="0"/>
          </a:p>
        </p:txBody>
      </p:sp>
      <p:sp>
        <p:nvSpPr>
          <p:cNvPr id="3" name="Content Placeholder 2"/>
          <p:cNvSpPr>
            <a:spLocks noGrp="1"/>
          </p:cNvSpPr>
          <p:nvPr>
            <p:ph idx="1"/>
          </p:nvPr>
        </p:nvSpPr>
        <p:spPr>
          <a:xfrm>
            <a:off x="1097280" y="2117532"/>
            <a:ext cx="10058400" cy="3760891"/>
          </a:xfrm>
        </p:spPr>
        <p:txBody>
          <a:bodyPr>
            <a:normAutofit fontScale="85000" lnSpcReduction="20000"/>
          </a:bodyPr>
          <a:lstStyle/>
          <a:p>
            <a:r>
              <a:rPr lang="en-US" dirty="0" smtClean="0">
                <a:ln>
                  <a:solidFill>
                    <a:srgbClr val="FF0000"/>
                  </a:solidFill>
                </a:ln>
                <a:hlinkClick r:id="rId2"/>
              </a:rPr>
              <a:t>ORS </a:t>
            </a:r>
            <a:r>
              <a:rPr lang="en-US" dirty="0">
                <a:ln>
                  <a:solidFill>
                    <a:srgbClr val="FF0000"/>
                  </a:solidFill>
                </a:ln>
                <a:hlinkClick r:id="rId2"/>
              </a:rPr>
              <a:t>Chapter 90 </a:t>
            </a:r>
            <a:r>
              <a:rPr lang="en-US" i="1" dirty="0"/>
              <a:t>covers residential landlord and tenant laws in Oregon.</a:t>
            </a:r>
          </a:p>
          <a:p>
            <a:r>
              <a:rPr lang="en-US" i="1" dirty="0" smtClean="0"/>
              <a:t>Forms </a:t>
            </a:r>
            <a:r>
              <a:rPr lang="en-US" i="1" dirty="0"/>
              <a:t>for evictions and general civil forms can be found on the </a:t>
            </a:r>
            <a:r>
              <a:rPr lang="en-US" i="1" dirty="0">
                <a:ln>
                  <a:solidFill>
                    <a:srgbClr val="FF0000"/>
                  </a:solidFill>
                </a:ln>
                <a:hlinkClick r:id="rId3"/>
              </a:rPr>
              <a:t>Oregon Judicial Department’s </a:t>
            </a:r>
            <a:r>
              <a:rPr lang="en-US" i="1" dirty="0"/>
              <a:t>webpage</a:t>
            </a:r>
            <a:r>
              <a:rPr lang="en-US" i="1" dirty="0" smtClean="0"/>
              <a:t>.</a:t>
            </a:r>
          </a:p>
          <a:p>
            <a:r>
              <a:rPr lang="en-US" i="1" dirty="0"/>
              <a:t>You may find more free legal information online through</a:t>
            </a:r>
            <a:r>
              <a:rPr lang="en-US" i="1" dirty="0">
                <a:solidFill>
                  <a:srgbClr val="FFFFFF"/>
                </a:solidFill>
              </a:rPr>
              <a:t> </a:t>
            </a:r>
            <a:r>
              <a:rPr lang="en-US" i="1" dirty="0">
                <a:ln>
                  <a:solidFill>
                    <a:srgbClr val="FF0000"/>
                  </a:solidFill>
                </a:ln>
                <a:solidFill>
                  <a:srgbClr val="FFFFFF"/>
                </a:solidFill>
                <a:hlinkClick r:id="rId4"/>
              </a:rPr>
              <a:t>OJD’s Self-Help </a:t>
            </a:r>
            <a:r>
              <a:rPr lang="en-US" i="1" dirty="0" smtClean="0">
                <a:ln>
                  <a:solidFill>
                    <a:srgbClr val="FF0000"/>
                  </a:solidFill>
                </a:ln>
                <a:solidFill>
                  <a:srgbClr val="FFFFFF"/>
                </a:solidFill>
                <a:hlinkClick r:id="rId4"/>
              </a:rPr>
              <a:t>Center</a:t>
            </a:r>
            <a:endParaRPr lang="en-US" i="1" dirty="0" smtClean="0">
              <a:ln>
                <a:solidFill>
                  <a:srgbClr val="FF0000"/>
                </a:solidFill>
              </a:ln>
              <a:solidFill>
                <a:srgbClr val="FFFFFF"/>
              </a:solidFill>
            </a:endParaRPr>
          </a:p>
          <a:p>
            <a:r>
              <a:rPr lang="en-US" sz="2000" i="1" dirty="0" smtClean="0"/>
              <a:t>Free </a:t>
            </a:r>
            <a:r>
              <a:rPr lang="en-US" sz="2000" i="1" dirty="0"/>
              <a:t>resources available for landlords and tenants:</a:t>
            </a:r>
          </a:p>
          <a:p>
            <a:pPr marL="742950" lvl="1" indent="-285750">
              <a:buFont typeface="Arial" panose="020B0604020202020204" pitchFamily="34" charset="0"/>
              <a:buChar char="•"/>
            </a:pPr>
            <a:r>
              <a:rPr lang="en-US" dirty="0">
                <a:ln>
                  <a:solidFill>
                    <a:srgbClr val="FF0000"/>
                  </a:solidFill>
                </a:ln>
                <a:hlinkClick r:id="rId5"/>
              </a:rPr>
              <a:t>Community Alliance of Tenants</a:t>
            </a:r>
            <a:endParaRPr lang="en-US" dirty="0">
              <a:ln>
                <a:solidFill>
                  <a:srgbClr val="FF0000"/>
                </a:solidFill>
              </a:ln>
            </a:endParaRPr>
          </a:p>
          <a:p>
            <a:pPr marL="742950" lvl="1" indent="-285750">
              <a:buFont typeface="Arial" panose="020B0604020202020204" pitchFamily="34" charset="0"/>
              <a:buChar char="•"/>
            </a:pPr>
            <a:r>
              <a:rPr lang="en-US" dirty="0">
                <a:ln>
                  <a:solidFill>
                    <a:srgbClr val="FF0000"/>
                  </a:solidFill>
                </a:ln>
                <a:hlinkClick r:id="rId6"/>
              </a:rPr>
              <a:t>HUD.GOV</a:t>
            </a:r>
            <a:endParaRPr lang="en-US" b="1" i="1" dirty="0">
              <a:solidFill>
                <a:srgbClr val="FFFFFF"/>
              </a:solidFill>
            </a:endParaRPr>
          </a:p>
          <a:p>
            <a:pPr marL="742950" lvl="1" indent="-285750">
              <a:buFont typeface="Arial" panose="020B0604020202020204" pitchFamily="34" charset="0"/>
              <a:buChar char="•"/>
            </a:pPr>
            <a:r>
              <a:rPr lang="en-US" dirty="0">
                <a:ln>
                  <a:solidFill>
                    <a:srgbClr val="FF0000"/>
                  </a:solidFill>
                </a:ln>
                <a:hlinkClick r:id="rId7"/>
              </a:rPr>
              <a:t>OregonLawHelp.org</a:t>
            </a:r>
            <a:endParaRPr lang="en-US" dirty="0">
              <a:ln>
                <a:solidFill>
                  <a:srgbClr val="FF0000"/>
                </a:solidFill>
              </a:ln>
            </a:endParaRPr>
          </a:p>
          <a:p>
            <a:pPr marL="742950" lvl="1" indent="-285750">
              <a:buFont typeface="Arial" panose="020B0604020202020204" pitchFamily="34" charset="0"/>
              <a:buChar char="•"/>
            </a:pPr>
            <a:r>
              <a:rPr lang="en-US" dirty="0">
                <a:ln>
                  <a:solidFill>
                    <a:srgbClr val="FF0000"/>
                  </a:solidFill>
                </a:ln>
                <a:hlinkClick r:id="rId8"/>
              </a:rPr>
              <a:t>Oregon Rental Housing Association</a:t>
            </a:r>
            <a:endParaRPr lang="en-US" dirty="0">
              <a:ln>
                <a:solidFill>
                  <a:srgbClr val="FF0000"/>
                </a:solidFill>
              </a:ln>
            </a:endParaRPr>
          </a:p>
          <a:p>
            <a:pPr marL="742950" lvl="1" indent="-285750">
              <a:buFont typeface="Arial" panose="020B0604020202020204" pitchFamily="34" charset="0"/>
              <a:buChar char="•"/>
            </a:pPr>
            <a:r>
              <a:rPr lang="en-US" dirty="0">
                <a:ln>
                  <a:solidFill>
                    <a:srgbClr val="FF0000"/>
                  </a:solidFill>
                </a:ln>
                <a:hlinkClick r:id="rId9"/>
              </a:rPr>
              <a:t>Oregon Renter’s Rights</a:t>
            </a:r>
            <a:endParaRPr lang="en-US" b="1" dirty="0">
              <a:ln>
                <a:solidFill>
                  <a:srgbClr val="FF0000"/>
                </a:solidFill>
              </a:ln>
            </a:endParaRPr>
          </a:p>
          <a:p>
            <a:pPr marL="742950" lvl="1" indent="-285750">
              <a:buFont typeface="Arial" panose="020B0604020202020204" pitchFamily="34" charset="0"/>
              <a:buChar char="•"/>
            </a:pPr>
            <a:r>
              <a:rPr lang="en-US" b="1" dirty="0">
                <a:ln>
                  <a:solidFill>
                    <a:srgbClr val="FF0000"/>
                  </a:solidFill>
                </a:ln>
                <a:hlinkClick r:id="rId10"/>
              </a:rPr>
              <a:t>Oregon State Bar – Rules for Landlords</a:t>
            </a:r>
            <a:endParaRPr lang="en-US" b="1" dirty="0">
              <a:ln>
                <a:solidFill>
                  <a:srgbClr val="FF0000"/>
                </a:solidFill>
              </a:ln>
              <a:hlinkClick r:id="rId11"/>
            </a:endParaRPr>
          </a:p>
          <a:p>
            <a:pPr marL="742950" lvl="1" indent="-285750">
              <a:buFont typeface="Arial" panose="020B0604020202020204" pitchFamily="34" charset="0"/>
              <a:buChar char="•"/>
            </a:pPr>
            <a:r>
              <a:rPr lang="en-US" dirty="0">
                <a:ln>
                  <a:solidFill>
                    <a:srgbClr val="FF0000"/>
                  </a:solidFill>
                </a:ln>
                <a:hlinkClick r:id="rId11"/>
              </a:rPr>
              <a:t>Oregon State Legislature</a:t>
            </a:r>
            <a:endParaRPr lang="en-US" dirty="0">
              <a:ln>
                <a:solidFill>
                  <a:srgbClr val="FF0000"/>
                </a:solidFill>
              </a:ln>
            </a:endParaRPr>
          </a:p>
          <a:p>
            <a:r>
              <a:rPr lang="en-US" b="1" i="1" dirty="0" smtClean="0">
                <a:solidFill>
                  <a:srgbClr val="FFFFFF"/>
                </a:solidFill>
              </a:rPr>
              <a:t>esidential</a:t>
            </a:r>
            <a:r>
              <a:rPr lang="en-US" i="1" dirty="0" smtClean="0">
                <a:solidFill>
                  <a:srgbClr val="FFFFFF"/>
                </a:solidFill>
              </a:rPr>
              <a:t> </a:t>
            </a:r>
            <a:r>
              <a:rPr lang="en-US" i="1" dirty="0">
                <a:solidFill>
                  <a:srgbClr val="FFFFFF"/>
                </a:solidFill>
              </a:rPr>
              <a:t>landlord and tenant laws in Oregon.</a:t>
            </a:r>
          </a:p>
          <a:p>
            <a:endParaRPr lang="en-US" dirty="0"/>
          </a:p>
        </p:txBody>
      </p:sp>
    </p:spTree>
    <p:extLst>
      <p:ext uri="{BB962C8B-B14F-4D97-AF65-F5344CB8AC3E}">
        <p14:creationId xmlns:p14="http://schemas.microsoft.com/office/powerpoint/2010/main" val="252041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Rent/Cost Controls for Landlords</a:t>
            </a:r>
            <a:endParaRPr lang="en-US" dirty="0"/>
          </a:p>
        </p:txBody>
      </p:sp>
      <p:sp>
        <p:nvSpPr>
          <p:cNvPr id="3" name="Content Placeholder 2"/>
          <p:cNvSpPr>
            <a:spLocks noGrp="1"/>
          </p:cNvSpPr>
          <p:nvPr>
            <p:ph idx="1"/>
          </p:nvPr>
        </p:nvSpPr>
        <p:spPr>
          <a:xfrm>
            <a:off x="1097280" y="2089539"/>
            <a:ext cx="10058400" cy="3760891"/>
          </a:xfrm>
        </p:spPr>
        <p:txBody>
          <a:bodyPr>
            <a:normAutofit fontScale="92500"/>
          </a:bodyPr>
          <a:lstStyle/>
          <a:p>
            <a:r>
              <a:rPr lang="en-US" dirty="0" smtClean="0"/>
              <a:t>During </a:t>
            </a:r>
            <a:r>
              <a:rPr lang="en-US" dirty="0"/>
              <a:t>any 12-month rolling period, most landlords may not increase the existing rent by more than  7 percent plus the Consumer Price Index (CPI). The Oregon Department of Administrative Services </a:t>
            </a:r>
            <a:r>
              <a:rPr lang="en-US" dirty="0" smtClean="0"/>
              <a:t>will </a:t>
            </a:r>
            <a:r>
              <a:rPr lang="en-US" dirty="0"/>
              <a:t>publish the maximum annual rent increase allowed. The maximum rent increase for 2023 </a:t>
            </a:r>
            <a:r>
              <a:rPr lang="en-US" dirty="0" smtClean="0"/>
              <a:t>was </a:t>
            </a:r>
            <a:r>
              <a:rPr lang="en-US" dirty="0"/>
              <a:t>14.6 </a:t>
            </a:r>
            <a:r>
              <a:rPr lang="en-US" dirty="0" smtClean="0"/>
              <a:t>%.</a:t>
            </a:r>
          </a:p>
          <a:p>
            <a:endParaRPr lang="en-US" dirty="0" smtClean="0"/>
          </a:p>
          <a:p>
            <a:pPr indent="0">
              <a:spcBef>
                <a:spcPts val="0"/>
              </a:spcBef>
              <a:spcAft>
                <a:spcPts val="0"/>
              </a:spcAft>
            </a:pPr>
            <a:r>
              <a:rPr lang="en-US" dirty="0"/>
              <a:t>A rent increase notice must be in writing and state: </a:t>
            </a:r>
            <a:endParaRPr lang="en-US" dirty="0" smtClean="0"/>
          </a:p>
          <a:p>
            <a:pPr indent="0">
              <a:spcBef>
                <a:spcPts val="0"/>
              </a:spcBef>
              <a:spcAft>
                <a:spcPts val="0"/>
              </a:spcAft>
            </a:pPr>
            <a:r>
              <a:rPr lang="en-US" dirty="0" smtClean="0"/>
              <a:t>1</a:t>
            </a:r>
            <a:r>
              <a:rPr lang="en-US" dirty="0"/>
              <a:t>. The amount of the rent </a:t>
            </a:r>
            <a:r>
              <a:rPr lang="en-US" dirty="0" smtClean="0"/>
              <a:t>increase</a:t>
            </a:r>
          </a:p>
          <a:p>
            <a:pPr indent="0">
              <a:spcBef>
                <a:spcPts val="0"/>
              </a:spcBef>
              <a:spcAft>
                <a:spcPts val="0"/>
              </a:spcAft>
            </a:pPr>
            <a:r>
              <a:rPr lang="en-US" dirty="0" smtClean="0"/>
              <a:t>2</a:t>
            </a:r>
            <a:r>
              <a:rPr lang="en-US" dirty="0"/>
              <a:t>. The amount of the new </a:t>
            </a:r>
            <a:r>
              <a:rPr lang="en-US" dirty="0" smtClean="0"/>
              <a:t>rent</a:t>
            </a:r>
          </a:p>
          <a:p>
            <a:pPr indent="0">
              <a:spcBef>
                <a:spcPts val="0"/>
              </a:spcBef>
              <a:spcAft>
                <a:spcPts val="0"/>
              </a:spcAft>
            </a:pPr>
            <a:r>
              <a:rPr lang="en-US" dirty="0" smtClean="0"/>
              <a:t>3</a:t>
            </a:r>
            <a:r>
              <a:rPr lang="en-US" dirty="0"/>
              <a:t>. The date on which the increase becomes effective; and www.oregonstatebar.org   </a:t>
            </a:r>
            <a:r>
              <a:rPr lang="en-US" dirty="0" smtClean="0"/>
              <a:t>          </a:t>
            </a:r>
          </a:p>
          <a:p>
            <a:pPr indent="0">
              <a:spcBef>
                <a:spcPts val="0"/>
              </a:spcBef>
              <a:spcAft>
                <a:spcPts val="0"/>
              </a:spcAft>
            </a:pPr>
            <a:r>
              <a:rPr lang="en-US" dirty="0"/>
              <a:t> </a:t>
            </a:r>
            <a:r>
              <a:rPr lang="en-US" dirty="0" smtClean="0"/>
              <a:t>   </a:t>
            </a:r>
            <a:r>
              <a:rPr lang="en-US" dirty="0" smtClean="0">
                <a:hlinkClick r:id="rId2"/>
              </a:rPr>
              <a:t>www.oregon.gov/ohcs</a:t>
            </a:r>
            <a:endParaRPr lang="en-US" dirty="0" smtClean="0"/>
          </a:p>
          <a:p>
            <a:pPr indent="0">
              <a:spcBef>
                <a:spcPts val="0"/>
              </a:spcBef>
              <a:spcAft>
                <a:spcPts val="0"/>
              </a:spcAft>
            </a:pPr>
            <a:r>
              <a:rPr lang="en-US" dirty="0" smtClean="0"/>
              <a:t>4</a:t>
            </a:r>
            <a:r>
              <a:rPr lang="en-US" dirty="0"/>
              <a:t>. If the increase is more than 7 percent + CPI, the facts supporting why the landlord is not subject to  </a:t>
            </a:r>
            <a:r>
              <a:rPr lang="en-US" dirty="0" smtClean="0"/>
              <a:t>  </a:t>
            </a:r>
          </a:p>
          <a:p>
            <a:pPr indent="0">
              <a:spcBef>
                <a:spcPts val="0"/>
              </a:spcBef>
              <a:spcAft>
                <a:spcPts val="0"/>
              </a:spcAft>
            </a:pPr>
            <a:r>
              <a:rPr lang="en-US" dirty="0"/>
              <a:t> </a:t>
            </a:r>
            <a:r>
              <a:rPr lang="en-US" dirty="0" smtClean="0"/>
              <a:t>   the </a:t>
            </a:r>
            <a:r>
              <a:rPr lang="en-US" dirty="0"/>
              <a:t>rent increase limitation.</a:t>
            </a:r>
          </a:p>
        </p:txBody>
      </p:sp>
    </p:spTree>
    <p:extLst>
      <p:ext uri="{BB962C8B-B14F-4D97-AF65-F5344CB8AC3E}">
        <p14:creationId xmlns:p14="http://schemas.microsoft.com/office/powerpoint/2010/main" val="116637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HB 2001?</a:t>
            </a:r>
            <a:endParaRPr lang="en-US" dirty="0"/>
          </a:p>
        </p:txBody>
      </p:sp>
      <p:sp>
        <p:nvSpPr>
          <p:cNvPr id="3" name="Content Placeholder 2"/>
          <p:cNvSpPr>
            <a:spLocks noGrp="1"/>
          </p:cNvSpPr>
          <p:nvPr>
            <p:ph idx="1"/>
          </p:nvPr>
        </p:nvSpPr>
        <p:spPr/>
        <p:txBody>
          <a:bodyPr/>
          <a:lstStyle/>
          <a:p>
            <a:r>
              <a:rPr lang="en-US" sz="1400" dirty="0">
                <a:latin typeface="Arial" panose="020B0604020202020204" pitchFamily="34" charset="0"/>
                <a:cs typeface="Arial" panose="020B0604020202020204" pitchFamily="34" charset="0"/>
              </a:rPr>
              <a:t>HB 2001 was enacted on March 29, 2023, and became immediately effective on passage</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It redefines the statutory meaning of nonpayment, extends the time given for nonpayment termination </a:t>
            </a:r>
            <a:r>
              <a:rPr lang="en-US" sz="1400" dirty="0" smtClean="0">
                <a:latin typeface="Arial" panose="020B0604020202020204" pitchFamily="34" charset="0"/>
                <a:cs typeface="Arial" panose="020B0604020202020204" pitchFamily="34" charset="0"/>
              </a:rPr>
              <a:t>notices, </a:t>
            </a:r>
            <a:r>
              <a:rPr lang="en-US" sz="1400" dirty="0">
                <a:latin typeface="Arial" panose="020B0604020202020204" pitchFamily="34" charset="0"/>
                <a:cs typeface="Arial" panose="020B0604020202020204" pitchFamily="34" charset="0"/>
              </a:rPr>
              <a:t>requires additional information and disclosures in nonpayment termination notices and summons, </a:t>
            </a:r>
            <a:r>
              <a:rPr lang="en-US" sz="1400" dirty="0" smtClean="0">
                <a:latin typeface="Arial" panose="020B0604020202020204" pitchFamily="34" charset="0"/>
                <a:cs typeface="Arial" panose="020B0604020202020204" pitchFamily="34" charset="0"/>
              </a:rPr>
              <a:t>and </a:t>
            </a:r>
            <a:r>
              <a:rPr lang="en-US" sz="1400" dirty="0">
                <a:latin typeface="Arial" panose="020B0604020202020204" pitchFamily="34" charset="0"/>
                <a:cs typeface="Arial" panose="020B0604020202020204" pitchFamily="34" charset="0"/>
              </a:rPr>
              <a:t>extends the eviction timelines, which will </a:t>
            </a:r>
            <a:r>
              <a:rPr lang="en-US" sz="1400" dirty="0" smtClean="0">
                <a:latin typeface="Arial" panose="020B0604020202020204" pitchFamily="34" charset="0"/>
                <a:cs typeface="Arial" panose="020B0604020202020204" pitchFamily="34" charset="0"/>
              </a:rPr>
              <a:t>delay the </a:t>
            </a:r>
            <a:r>
              <a:rPr lang="en-US" sz="1400" dirty="0">
                <a:latin typeface="Arial" panose="020B0604020202020204" pitchFamily="34" charset="0"/>
                <a:cs typeface="Arial" panose="020B0604020202020204" pitchFamily="34" charset="0"/>
              </a:rPr>
              <a:t>resolution of FEDs (evictions). There is no repeal date included within HB 2001</a:t>
            </a:r>
            <a:r>
              <a:rPr lang="en-US" sz="1400" dirty="0" smtClean="0">
                <a:latin typeface="Arial" panose="020B0604020202020204" pitchFamily="34" charset="0"/>
                <a:cs typeface="Arial" panose="020B0604020202020204" pitchFamily="34" charset="0"/>
              </a:rPr>
              <a:t>.</a:t>
            </a:r>
          </a:p>
          <a:p>
            <a:pPr indent="0">
              <a:lnSpc>
                <a:spcPct val="100000"/>
              </a:lnSpc>
              <a:spcBef>
                <a:spcPts val="0"/>
              </a:spcBef>
              <a:spcAft>
                <a:spcPts val="0"/>
              </a:spcAft>
            </a:pPr>
            <a:endParaRPr lang="en-US" sz="1400" dirty="0" smtClean="0">
              <a:latin typeface="Arial" panose="020B0604020202020204" pitchFamily="34" charset="0"/>
              <a:cs typeface="Arial" panose="020B0604020202020204" pitchFamily="34" charset="0"/>
            </a:endParaRPr>
          </a:p>
          <a:p>
            <a:pPr indent="0">
              <a:lnSpc>
                <a:spcPct val="100000"/>
              </a:lnSpc>
              <a:spcBef>
                <a:spcPts val="0"/>
              </a:spcBef>
              <a:spcAft>
                <a:spcPts val="0"/>
              </a:spcAft>
            </a:pPr>
            <a:r>
              <a:rPr lang="en-US" sz="1400" dirty="0" smtClean="0">
                <a:latin typeface="Arial" panose="020B0604020202020204" pitchFamily="34" charset="0"/>
                <a:cs typeface="Arial" panose="020B0604020202020204" pitchFamily="34" charset="0"/>
              </a:rPr>
              <a:t>Specifically</a:t>
            </a:r>
            <a:r>
              <a:rPr lang="en-US" sz="1400" dirty="0">
                <a:latin typeface="Arial" panose="020B0604020202020204" pitchFamily="34" charset="0"/>
                <a:cs typeface="Arial" panose="020B0604020202020204" pitchFamily="34" charset="0"/>
              </a:rPr>
              <a:t>, HB 2001 does the </a:t>
            </a:r>
            <a:r>
              <a:rPr lang="en-US" sz="1400" dirty="0" smtClean="0">
                <a:latin typeface="Arial" panose="020B0604020202020204" pitchFamily="34" charset="0"/>
                <a:cs typeface="Arial" panose="020B0604020202020204" pitchFamily="34" charset="0"/>
              </a:rPr>
              <a:t>following:</a:t>
            </a:r>
          </a:p>
          <a:p>
            <a:pPr marL="434340" indent="-342900">
              <a:lnSpc>
                <a:spcPct val="100000"/>
              </a:lnSpc>
              <a:spcBef>
                <a:spcPts val="0"/>
              </a:spcBef>
              <a:spcAft>
                <a:spcPts val="0"/>
              </a:spcAft>
            </a:pPr>
            <a:r>
              <a:rPr lang="en-US" sz="1400" dirty="0">
                <a:latin typeface="Arial" panose="020B0604020202020204" pitchFamily="34" charset="0"/>
                <a:cs typeface="Arial" panose="020B0604020202020204" pitchFamily="34" charset="0"/>
              </a:rPr>
              <a:t>- Eliminates 72-hour nonpayment of rent termination notices, and changes the timeline to 10 </a:t>
            </a:r>
            <a:r>
              <a:rPr lang="en-US" sz="1400" dirty="0" smtClean="0">
                <a:latin typeface="Arial" panose="020B0604020202020204" pitchFamily="34" charset="0"/>
                <a:cs typeface="Arial" panose="020B0604020202020204" pitchFamily="34" charset="0"/>
              </a:rPr>
              <a:t>  </a:t>
            </a:r>
          </a:p>
          <a:p>
            <a:pPr marL="434340" indent="-342900">
              <a:lnSpc>
                <a:spcPct val="100000"/>
              </a:lnSpc>
              <a:spcBef>
                <a:spcPts val="0"/>
              </a:spcBef>
              <a:spcAft>
                <a:spcPts val="0"/>
              </a:spcAft>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days.</a:t>
            </a:r>
          </a:p>
          <a:p>
            <a:pPr marL="434340" indent="-342900">
              <a:lnSpc>
                <a:spcPct val="100000"/>
              </a:lnSpc>
              <a:spcBef>
                <a:spcPts val="0"/>
              </a:spcBef>
              <a:spcAft>
                <a:spcPts val="0"/>
              </a:spcAft>
            </a:pPr>
            <a:r>
              <a:rPr lang="en-US" sz="1400" dirty="0">
                <a:latin typeface="Arial" panose="020B0604020202020204" pitchFamily="34" charset="0"/>
                <a:cs typeface="Arial" panose="020B0604020202020204" pitchFamily="34" charset="0"/>
              </a:rPr>
              <a:t>- Requires a landlord to deliver the </a:t>
            </a:r>
            <a:r>
              <a:rPr lang="en-US" sz="1400" dirty="0" smtClean="0">
                <a:latin typeface="Arial" panose="020B0604020202020204" pitchFamily="34" charset="0"/>
                <a:cs typeface="Arial" panose="020B0604020202020204" pitchFamily="34" charset="0"/>
              </a:rPr>
              <a:t>NOTICE </a:t>
            </a:r>
            <a:r>
              <a:rPr lang="en-US" sz="1400" dirty="0">
                <a:latin typeface="Arial" panose="020B0604020202020204" pitchFamily="34" charset="0"/>
                <a:cs typeface="Arial" panose="020B0604020202020204" pitchFamily="34" charset="0"/>
              </a:rPr>
              <a:t>RE: EVICTION FOR NONPAYMENT OF RENT. </a:t>
            </a:r>
            <a:endParaRPr lang="en-US" sz="1400" dirty="0" smtClean="0">
              <a:latin typeface="Arial" panose="020B0604020202020204" pitchFamily="34" charset="0"/>
              <a:cs typeface="Arial" panose="020B0604020202020204" pitchFamily="34" charset="0"/>
            </a:endParaRPr>
          </a:p>
          <a:p>
            <a:pPr marL="434340" indent="-342900">
              <a:lnSpc>
                <a:spcPct val="100000"/>
              </a:lnSpc>
              <a:spcBef>
                <a:spcPts val="0"/>
              </a:spcBef>
              <a:spcAft>
                <a:spcPts val="0"/>
              </a:spcAft>
            </a:pPr>
            <a:r>
              <a:rPr lang="en-US" sz="1400" dirty="0">
                <a:latin typeface="Arial" panose="020B0604020202020204" pitchFamily="34" charset="0"/>
                <a:cs typeface="Arial" panose="020B0604020202020204" pitchFamily="34" charset="0"/>
              </a:rPr>
              <a:t>- A landlord must allow a tenant to make payment during the FED</a:t>
            </a:r>
            <a:r>
              <a:rPr lang="en-US" sz="1400" dirty="0" smtClean="0">
                <a:latin typeface="Arial" panose="020B0604020202020204" pitchFamily="34" charset="0"/>
                <a:cs typeface="Arial" panose="020B0604020202020204" pitchFamily="34" charset="0"/>
              </a:rPr>
              <a:t>.</a:t>
            </a:r>
          </a:p>
          <a:p>
            <a:pPr marL="434340" indent="-342900">
              <a:lnSpc>
                <a:spcPct val="100000"/>
              </a:lnSpc>
              <a:spcBef>
                <a:spcPts val="0"/>
              </a:spcBef>
              <a:spcAft>
                <a:spcPts val="0"/>
              </a:spcAft>
            </a:pPr>
            <a:r>
              <a:rPr lang="en-US" sz="1400" dirty="0">
                <a:latin typeface="Arial" panose="020B0604020202020204" pitchFamily="34" charset="0"/>
                <a:cs typeface="Arial" panose="020B0604020202020204" pitchFamily="34" charset="0"/>
              </a:rPr>
              <a:t>- Changes the definition of ‘nonpayment’ to mean </a:t>
            </a:r>
            <a:r>
              <a:rPr lang="en-US" sz="1400" dirty="0" smtClean="0">
                <a:latin typeface="Arial" panose="020B0604020202020204" pitchFamily="34" charset="0"/>
                <a:cs typeface="Arial" panose="020B0604020202020204" pitchFamily="34" charset="0"/>
              </a:rPr>
              <a:t>nonpayment </a:t>
            </a:r>
            <a:r>
              <a:rPr lang="en-US" sz="1400" dirty="0">
                <a:latin typeface="Arial" panose="020B0604020202020204" pitchFamily="34" charset="0"/>
                <a:cs typeface="Arial" panose="020B0604020202020204" pitchFamily="34" charset="0"/>
              </a:rPr>
              <a:t>of a payment </a:t>
            </a:r>
            <a:r>
              <a:rPr lang="en-US" sz="1400" dirty="0" smtClean="0">
                <a:latin typeface="Arial" panose="020B0604020202020204" pitchFamily="34" charset="0"/>
                <a:cs typeface="Arial" panose="020B0604020202020204" pitchFamily="34" charset="0"/>
              </a:rPr>
              <a:t>due </a:t>
            </a:r>
            <a:r>
              <a:rPr lang="en-US" sz="1400" dirty="0">
                <a:latin typeface="Arial" panose="020B0604020202020204" pitchFamily="34" charset="0"/>
                <a:cs typeface="Arial" panose="020B0604020202020204" pitchFamily="34" charset="0"/>
              </a:rPr>
              <a:t>to a landlord for rent, late charges, utility </a:t>
            </a:r>
            <a:endParaRPr lang="en-US" sz="1400" dirty="0" smtClean="0">
              <a:latin typeface="Arial" panose="020B0604020202020204" pitchFamily="34" charset="0"/>
              <a:cs typeface="Arial" panose="020B0604020202020204" pitchFamily="34" charset="0"/>
            </a:endParaRPr>
          </a:p>
          <a:p>
            <a:pPr marL="434340" indent="-342900">
              <a:lnSpc>
                <a:spcPct val="100000"/>
              </a:lnSpc>
              <a:spcBef>
                <a:spcPts val="0"/>
              </a:spcBef>
              <a:spcAft>
                <a:spcPts val="0"/>
              </a:spcAft>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or </a:t>
            </a:r>
            <a:r>
              <a:rPr lang="en-US" sz="1400" dirty="0">
                <a:latin typeface="Arial" panose="020B0604020202020204" pitchFamily="34" charset="0"/>
                <a:cs typeface="Arial" panose="020B0604020202020204" pitchFamily="34" charset="0"/>
              </a:rPr>
              <a:t>service charges, or any other charge or fee as described in the rental agreement or ORS 90.140. </a:t>
            </a:r>
            <a:endParaRPr lang="en-US" sz="1400" dirty="0" smtClean="0">
              <a:latin typeface="Arial" panose="020B0604020202020204" pitchFamily="34" charset="0"/>
              <a:cs typeface="Arial" panose="020B0604020202020204" pitchFamily="34" charset="0"/>
            </a:endParaRPr>
          </a:p>
          <a:p>
            <a:pPr marL="434340" indent="-342900">
              <a:lnSpc>
                <a:spcPct val="100000"/>
              </a:lnSpc>
              <a:spcBef>
                <a:spcPts val="0"/>
              </a:spcBef>
              <a:spcAft>
                <a:spcPts val="0"/>
              </a:spcAft>
            </a:pPr>
            <a:r>
              <a:rPr lang="en-US" sz="1400" dirty="0">
                <a:latin typeface="Arial" panose="020B0604020202020204" pitchFamily="34" charset="0"/>
                <a:cs typeface="Arial" panose="020B0604020202020204" pitchFamily="34" charset="0"/>
              </a:rPr>
              <a:t>- Requires a landlord to attest (via a Declaration or Affidavit) that </a:t>
            </a:r>
            <a:r>
              <a:rPr lang="en-US" sz="1400" dirty="0" smtClean="0">
                <a:latin typeface="Arial" panose="020B0604020202020204" pitchFamily="34" charset="0"/>
                <a:cs typeface="Arial" panose="020B0604020202020204" pitchFamily="34" charset="0"/>
              </a:rPr>
              <a:t>he or she reasonably </a:t>
            </a:r>
            <a:r>
              <a:rPr lang="en-US" sz="1400" dirty="0">
                <a:latin typeface="Arial" panose="020B0604020202020204" pitchFamily="34" charset="0"/>
                <a:cs typeface="Arial" panose="020B0604020202020204" pitchFamily="34" charset="0"/>
              </a:rPr>
              <a:t>believes that the tenant remains in </a:t>
            </a:r>
            <a:endParaRPr lang="en-US" sz="1400" dirty="0" smtClean="0">
              <a:latin typeface="Arial" panose="020B0604020202020204" pitchFamily="34" charset="0"/>
              <a:cs typeface="Arial" panose="020B0604020202020204" pitchFamily="34" charset="0"/>
            </a:endParaRPr>
          </a:p>
          <a:p>
            <a:pPr marL="434340" indent="-342900">
              <a:lnSpc>
                <a:spcPct val="100000"/>
              </a:lnSpc>
              <a:spcBef>
                <a:spcPts val="0"/>
              </a:spcBef>
              <a:spcAft>
                <a:spcPts val="0"/>
              </a:spcAft>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possession </a:t>
            </a:r>
            <a:r>
              <a:rPr lang="en-US" sz="1400" dirty="0">
                <a:latin typeface="Arial" panose="020B0604020202020204" pitchFamily="34" charset="0"/>
                <a:cs typeface="Arial" panose="020B0604020202020204" pitchFamily="34" charset="0"/>
              </a:rPr>
              <a:t>of the premises.</a:t>
            </a:r>
            <a:endParaRPr lang="en-US" sz="1400" dirty="0" smtClean="0">
              <a:latin typeface="Arial" panose="020B0604020202020204" pitchFamily="34" charset="0"/>
              <a:cs typeface="Arial" panose="020B0604020202020204" pitchFamily="34" charset="0"/>
            </a:endParaRPr>
          </a:p>
          <a:p>
            <a:pPr indent="0">
              <a:lnSpc>
                <a:spcPct val="100000"/>
              </a:lnSpc>
              <a:spcBef>
                <a:spcPts val="0"/>
              </a:spcBef>
              <a:spcAft>
                <a:spcPts val="0"/>
              </a:spcAft>
            </a:pPr>
            <a:endParaRPr lang="en-US" dirty="0"/>
          </a:p>
        </p:txBody>
      </p:sp>
    </p:spTree>
    <p:extLst>
      <p:ext uri="{BB962C8B-B14F-4D97-AF65-F5344CB8AC3E}">
        <p14:creationId xmlns:p14="http://schemas.microsoft.com/office/powerpoint/2010/main" val="71531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SB 608?</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On February 28, 2019, Governor Brown signed SB 608 into law, </a:t>
            </a:r>
            <a:r>
              <a:rPr lang="en-US" dirty="0" smtClean="0"/>
              <a:t>which became </a:t>
            </a:r>
            <a:r>
              <a:rPr lang="en-US" dirty="0"/>
              <a:t>effective immediately. This victory comes after several years of hard work by people who rent </a:t>
            </a:r>
            <a:r>
              <a:rPr lang="en-US" dirty="0" smtClean="0"/>
              <a:t>their homes and believe that no-cause </a:t>
            </a:r>
            <a:r>
              <a:rPr lang="en-US" dirty="0"/>
              <a:t>evictions and extreme rent increases are harming </a:t>
            </a:r>
            <a:r>
              <a:rPr lang="en-US" dirty="0" smtClean="0"/>
              <a:t>their </a:t>
            </a:r>
            <a:r>
              <a:rPr lang="en-US" dirty="0"/>
              <a:t>communities.</a:t>
            </a:r>
            <a:endParaRPr lang="en-US" dirty="0" smtClean="0">
              <a:solidFill>
                <a:schemeClr val="tx1"/>
              </a:solidFill>
              <a:hlinkClick r:id="rId2"/>
            </a:endParaRPr>
          </a:p>
          <a:p>
            <a:pPr marL="0" indent="0" fontAlgn="base">
              <a:buNone/>
            </a:pPr>
            <a:r>
              <a:rPr lang="en-US" dirty="0">
                <a:solidFill>
                  <a:schemeClr val="tx1"/>
                </a:solidFill>
                <a:hlinkClick r:id="rId2"/>
              </a:rPr>
              <a:t>Enrolled Senate Bill 608 </a:t>
            </a:r>
            <a:r>
              <a:rPr lang="en-US" dirty="0" smtClean="0">
                <a:solidFill>
                  <a:schemeClr val="tx1"/>
                </a:solidFill>
              </a:rPr>
              <a:t>: </a:t>
            </a:r>
            <a:r>
              <a:rPr lang="en-US" dirty="0" smtClean="0"/>
              <a:t>Senate </a:t>
            </a:r>
            <a:r>
              <a:rPr lang="en-US" dirty="0"/>
              <a:t>Bill 608 provides basic protections against </a:t>
            </a:r>
            <a:r>
              <a:rPr lang="en-US" dirty="0" smtClean="0"/>
              <a:t>no-cause </a:t>
            </a:r>
            <a:r>
              <a:rPr lang="en-US" dirty="0"/>
              <a:t>evictions and extreme rent increases. </a:t>
            </a:r>
            <a:r>
              <a:rPr lang="en-US" dirty="0" smtClean="0"/>
              <a:t>It provides protection </a:t>
            </a:r>
            <a:r>
              <a:rPr lang="en-US" dirty="0"/>
              <a:t>from </a:t>
            </a:r>
            <a:r>
              <a:rPr lang="en-US" dirty="0" smtClean="0"/>
              <a:t>no-cause </a:t>
            </a:r>
            <a:r>
              <a:rPr lang="en-US" dirty="0"/>
              <a:t>evictions for tenants after the first year of occupancy; </a:t>
            </a:r>
            <a:r>
              <a:rPr lang="en-US" dirty="0" smtClean="0"/>
              <a:t>and provides </a:t>
            </a:r>
            <a:r>
              <a:rPr lang="en-US" dirty="0"/>
              <a:t>statewide protection from economic evictions by limiting rent increases to no more than seven percent plus the consumer price index percentage. It exempts regulated affordable housing (which is already protected by limits on rent increases), and new construction for the first fifteen years</a:t>
            </a:r>
            <a:r>
              <a:rPr lang="en-US" dirty="0" smtClean="0"/>
              <a:t>.</a:t>
            </a:r>
          </a:p>
          <a:p>
            <a:pPr marL="0" indent="0" fontAlgn="base">
              <a:buNone/>
            </a:pPr>
            <a:r>
              <a:rPr lang="en-US" dirty="0"/>
              <a:t>SB 608 allows landlords to raise the rent </a:t>
            </a:r>
            <a:r>
              <a:rPr lang="en-US" dirty="0" smtClean="0"/>
              <a:t>to </a:t>
            </a:r>
            <a:r>
              <a:rPr lang="en-US" dirty="0"/>
              <a:t>a certain amount every year (seven percent plus inflation), and not above. The provisions are supposed to prevent extreme rent increases.</a:t>
            </a:r>
          </a:p>
          <a:p>
            <a:pPr marL="0" indent="0">
              <a:buNone/>
            </a:pPr>
            <a:endParaRPr lang="en-US" dirty="0">
              <a:solidFill>
                <a:schemeClr val="tx1"/>
              </a:solidFill>
            </a:endParaRPr>
          </a:p>
        </p:txBody>
      </p:sp>
    </p:spTree>
    <p:extLst>
      <p:ext uri="{BB962C8B-B14F-4D97-AF65-F5344CB8AC3E}">
        <p14:creationId xmlns:p14="http://schemas.microsoft.com/office/powerpoint/2010/main" val="133386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Tenants Should Know ….</a:t>
            </a:r>
            <a:endParaRPr lang="en-US" dirty="0"/>
          </a:p>
        </p:txBody>
      </p:sp>
      <p:sp>
        <p:nvSpPr>
          <p:cNvPr id="3" name="Content Placeholder 2"/>
          <p:cNvSpPr>
            <a:spLocks noGrp="1"/>
          </p:cNvSpPr>
          <p:nvPr>
            <p:ph idx="1"/>
          </p:nvPr>
        </p:nvSpPr>
        <p:spPr/>
        <p:txBody>
          <a:bodyPr>
            <a:normAutofit/>
          </a:bodyPr>
          <a:lstStyle/>
          <a:p>
            <a:r>
              <a:rPr lang="en-US" dirty="0"/>
              <a:t>Tenants in Oregon have the legal right to live in a habitable unit that complies with local housing laws, request repairs to the property, and seek alternative action if the landlord fails to provide these repairs in a reasonable amount of time</a:t>
            </a:r>
            <a:r>
              <a:rPr lang="en-US" dirty="0" smtClean="0"/>
              <a:t>.</a:t>
            </a:r>
          </a:p>
          <a:p>
            <a:r>
              <a:rPr lang="en-US" dirty="0"/>
              <a:t>Tenants must comply with the following state laws if they want to keep a healthy tenancy period with their landlord:</a:t>
            </a:r>
          </a:p>
          <a:p>
            <a:pPr indent="0">
              <a:spcBef>
                <a:spcPts val="0"/>
              </a:spcBef>
              <a:spcAft>
                <a:spcPts val="0"/>
              </a:spcAft>
            </a:pPr>
            <a:r>
              <a:rPr lang="en-US" dirty="0" smtClean="0"/>
              <a:t>- Pay </a:t>
            </a:r>
            <a:r>
              <a:rPr lang="en-US" dirty="0"/>
              <a:t>rent on time.</a:t>
            </a:r>
          </a:p>
          <a:p>
            <a:pPr indent="0">
              <a:spcBef>
                <a:spcPts val="0"/>
              </a:spcBef>
              <a:spcAft>
                <a:spcPts val="0"/>
              </a:spcAft>
            </a:pPr>
            <a:r>
              <a:rPr lang="en-US" dirty="0" smtClean="0"/>
              <a:t>- Keep </a:t>
            </a:r>
            <a:r>
              <a:rPr lang="en-US" dirty="0"/>
              <a:t>the rental unit in good condition so </a:t>
            </a:r>
            <a:r>
              <a:rPr lang="en-US" dirty="0" smtClean="0"/>
              <a:t>it </a:t>
            </a:r>
            <a:r>
              <a:rPr lang="en-US" dirty="0"/>
              <a:t>complies with local housing laws.</a:t>
            </a:r>
          </a:p>
          <a:p>
            <a:pPr indent="0">
              <a:spcBef>
                <a:spcPts val="0"/>
              </a:spcBef>
              <a:spcAft>
                <a:spcPts val="0"/>
              </a:spcAft>
            </a:pPr>
            <a:r>
              <a:rPr lang="en-US" dirty="0" smtClean="0"/>
              <a:t>- Make </a:t>
            </a:r>
            <a:r>
              <a:rPr lang="en-US" dirty="0"/>
              <a:t>repairs to the property (If required).</a:t>
            </a:r>
          </a:p>
          <a:p>
            <a:pPr indent="0">
              <a:spcBef>
                <a:spcPts val="0"/>
              </a:spcBef>
              <a:spcAft>
                <a:spcPts val="0"/>
              </a:spcAft>
            </a:pPr>
            <a:r>
              <a:rPr lang="en-US" dirty="0" smtClean="0"/>
              <a:t>- Not </a:t>
            </a:r>
            <a:r>
              <a:rPr lang="en-US" dirty="0"/>
              <a:t>disturb other tenants or neighbors.</a:t>
            </a:r>
          </a:p>
          <a:p>
            <a:endParaRPr lang="en-US" dirty="0"/>
          </a:p>
        </p:txBody>
      </p:sp>
    </p:spTree>
    <p:extLst>
      <p:ext uri="{BB962C8B-B14F-4D97-AF65-F5344CB8AC3E}">
        <p14:creationId xmlns:p14="http://schemas.microsoft.com/office/powerpoint/2010/main" val="283924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 Payments and Security Deposits</a:t>
            </a:r>
            <a:endParaRPr lang="en-US" dirty="0"/>
          </a:p>
        </p:txBody>
      </p:sp>
      <p:sp>
        <p:nvSpPr>
          <p:cNvPr id="3" name="Content Placeholder 2"/>
          <p:cNvSpPr>
            <a:spLocks noGrp="1"/>
          </p:cNvSpPr>
          <p:nvPr>
            <p:ph idx="1"/>
          </p:nvPr>
        </p:nvSpPr>
        <p:spPr/>
        <p:txBody>
          <a:bodyPr>
            <a:normAutofit lnSpcReduction="10000"/>
          </a:bodyPr>
          <a:lstStyle/>
          <a:p>
            <a:pPr indent="0">
              <a:lnSpc>
                <a:spcPct val="100000"/>
              </a:lnSpc>
              <a:spcBef>
                <a:spcPts val="0"/>
              </a:spcBef>
              <a:spcAft>
                <a:spcPts val="0"/>
              </a:spcAft>
              <a:buNone/>
            </a:pPr>
            <a:r>
              <a:rPr lang="en-US" b="1" dirty="0"/>
              <a:t>Rent Payments</a:t>
            </a:r>
          </a:p>
          <a:p>
            <a:pPr indent="0">
              <a:lnSpc>
                <a:spcPct val="100000"/>
              </a:lnSpc>
              <a:spcBef>
                <a:spcPts val="0"/>
              </a:spcBef>
              <a:spcAft>
                <a:spcPts val="0"/>
              </a:spcAft>
              <a:buNone/>
            </a:pPr>
            <a:r>
              <a:rPr lang="en-US" sz="1600" dirty="0"/>
              <a:t>Oregon provides many rent control policies, so make sure that you search for your local rental policies so that you know what the right amount to charge the tenant is. If there isn't an agreement on the amount of rent, its value must be equal to the fair market value of the property</a:t>
            </a:r>
            <a:r>
              <a:rPr lang="en-US" sz="1600" dirty="0" smtClean="0"/>
              <a:t>.</a:t>
            </a:r>
          </a:p>
          <a:p>
            <a:pPr indent="0">
              <a:lnSpc>
                <a:spcPct val="100000"/>
              </a:lnSpc>
              <a:spcBef>
                <a:spcPts val="0"/>
              </a:spcBef>
              <a:spcAft>
                <a:spcPts val="0"/>
              </a:spcAft>
              <a:buNone/>
            </a:pPr>
            <a:endParaRPr lang="en-US" sz="1600" dirty="0">
              <a:latin typeface="Arial" panose="020B0604020202020204" pitchFamily="34" charset="0"/>
              <a:cs typeface="Arial" panose="020B0604020202020204" pitchFamily="34" charset="0"/>
            </a:endParaRPr>
          </a:p>
          <a:p>
            <a:pPr indent="0">
              <a:lnSpc>
                <a:spcPct val="100000"/>
              </a:lnSpc>
              <a:spcBef>
                <a:spcPts val="0"/>
              </a:spcBef>
              <a:spcAft>
                <a:spcPts val="0"/>
              </a:spcAft>
              <a:buNone/>
            </a:pPr>
            <a:r>
              <a:rPr lang="en-US" sz="1600" dirty="0" smtClean="0">
                <a:latin typeface="Arial" panose="020B0604020202020204" pitchFamily="34" charset="0"/>
                <a:cs typeface="Arial" panose="020B0604020202020204" pitchFamily="34" charset="0"/>
              </a:rPr>
              <a:t>Rent </a:t>
            </a:r>
            <a:r>
              <a:rPr lang="en-US" sz="1600" dirty="0">
                <a:latin typeface="Arial" panose="020B0604020202020204" pitchFamily="34" charset="0"/>
                <a:cs typeface="Arial" panose="020B0604020202020204" pitchFamily="34" charset="0"/>
              </a:rPr>
              <a:t>payments can be used to:</a:t>
            </a:r>
          </a:p>
          <a:p>
            <a:pPr indent="0">
              <a:lnSpc>
                <a:spcPct val="100000"/>
              </a:lnSpc>
              <a:spcBef>
                <a:spcPts val="0"/>
              </a:spcBef>
              <a:spcAft>
                <a:spcPts val="0"/>
              </a:spcAft>
            </a:pPr>
            <a:r>
              <a:rPr lang="en-US" sz="1400" dirty="0" smtClean="0">
                <a:solidFill>
                  <a:schemeClr val="accent3">
                    <a:lumMod val="75000"/>
                  </a:schemeClr>
                </a:solidFill>
                <a:latin typeface="Arial" panose="020B0604020202020204" pitchFamily="34" charset="0"/>
                <a:cs typeface="Arial" panose="020B0604020202020204" pitchFamily="34" charset="0"/>
              </a:rPr>
              <a:t>- Pay </a:t>
            </a:r>
            <a:r>
              <a:rPr lang="en-US" sz="1400" dirty="0">
                <a:solidFill>
                  <a:schemeClr val="accent3">
                    <a:lumMod val="75000"/>
                  </a:schemeClr>
                </a:solidFill>
                <a:latin typeface="Arial" panose="020B0604020202020204" pitchFamily="34" charset="0"/>
                <a:cs typeface="Arial" panose="020B0604020202020204" pitchFamily="34" charset="0"/>
              </a:rPr>
              <a:t>for the active tenancy </a:t>
            </a:r>
            <a:r>
              <a:rPr lang="en-US" sz="1400" dirty="0" smtClean="0">
                <a:solidFill>
                  <a:schemeClr val="accent3">
                    <a:lumMod val="75000"/>
                  </a:schemeClr>
                </a:solidFill>
                <a:latin typeface="Arial" panose="020B0604020202020204" pitchFamily="34" charset="0"/>
                <a:cs typeface="Arial" panose="020B0604020202020204" pitchFamily="34" charset="0"/>
              </a:rPr>
              <a:t>period</a:t>
            </a:r>
            <a:endParaRPr lang="en-US" sz="1400" dirty="0">
              <a:solidFill>
                <a:schemeClr val="accent3">
                  <a:lumMod val="75000"/>
                </a:schemeClr>
              </a:solidFill>
              <a:latin typeface="Arial" panose="020B0604020202020204" pitchFamily="34" charset="0"/>
              <a:cs typeface="Arial" panose="020B0604020202020204" pitchFamily="34" charset="0"/>
            </a:endParaRPr>
          </a:p>
          <a:p>
            <a:pPr indent="0">
              <a:lnSpc>
                <a:spcPct val="100000"/>
              </a:lnSpc>
              <a:spcBef>
                <a:spcPts val="0"/>
              </a:spcBef>
              <a:spcAft>
                <a:spcPts val="0"/>
              </a:spcAft>
            </a:pPr>
            <a:r>
              <a:rPr lang="en-US" sz="1400" dirty="0" smtClean="0">
                <a:solidFill>
                  <a:schemeClr val="accent3">
                    <a:lumMod val="75000"/>
                  </a:schemeClr>
                </a:solidFill>
                <a:latin typeface="Arial" panose="020B0604020202020204" pitchFamily="34" charset="0"/>
                <a:cs typeface="Arial" panose="020B0604020202020204" pitchFamily="34" charset="0"/>
              </a:rPr>
              <a:t>- Cover </a:t>
            </a:r>
            <a:r>
              <a:rPr lang="en-US" sz="1400" dirty="0">
                <a:solidFill>
                  <a:schemeClr val="accent3">
                    <a:lumMod val="75000"/>
                  </a:schemeClr>
                </a:solidFill>
                <a:latin typeface="Arial" panose="020B0604020202020204" pitchFamily="34" charset="0"/>
                <a:cs typeface="Arial" panose="020B0604020202020204" pitchFamily="34" charset="0"/>
              </a:rPr>
              <a:t>late </a:t>
            </a:r>
            <a:r>
              <a:rPr lang="en-US" sz="1400" dirty="0" smtClean="0">
                <a:solidFill>
                  <a:schemeClr val="accent3">
                    <a:lumMod val="75000"/>
                  </a:schemeClr>
                </a:solidFill>
                <a:latin typeface="Arial" panose="020B0604020202020204" pitchFamily="34" charset="0"/>
                <a:cs typeface="Arial" panose="020B0604020202020204" pitchFamily="34" charset="0"/>
              </a:rPr>
              <a:t>fees</a:t>
            </a:r>
            <a:endParaRPr lang="en-US" sz="1400" dirty="0">
              <a:solidFill>
                <a:schemeClr val="accent3">
                  <a:lumMod val="75000"/>
                </a:schemeClr>
              </a:solidFill>
              <a:latin typeface="Arial" panose="020B0604020202020204" pitchFamily="34" charset="0"/>
              <a:cs typeface="Arial" panose="020B0604020202020204" pitchFamily="34" charset="0"/>
            </a:endParaRPr>
          </a:p>
          <a:p>
            <a:pPr indent="0">
              <a:lnSpc>
                <a:spcPct val="100000"/>
              </a:lnSpc>
              <a:spcBef>
                <a:spcPts val="0"/>
              </a:spcBef>
              <a:spcAft>
                <a:spcPts val="0"/>
              </a:spcAft>
            </a:pPr>
            <a:r>
              <a:rPr lang="en-US" sz="1400" dirty="0" smtClean="0">
                <a:solidFill>
                  <a:schemeClr val="accent3">
                    <a:lumMod val="75000"/>
                  </a:schemeClr>
                </a:solidFill>
                <a:latin typeface="Arial" panose="020B0604020202020204" pitchFamily="34" charset="0"/>
                <a:cs typeface="Arial" panose="020B0604020202020204" pitchFamily="34" charset="0"/>
              </a:rPr>
              <a:t>- Pay </a:t>
            </a:r>
            <a:r>
              <a:rPr lang="en-US" sz="1400" dirty="0">
                <a:solidFill>
                  <a:schemeClr val="accent3">
                    <a:lumMod val="75000"/>
                  </a:schemeClr>
                </a:solidFill>
                <a:latin typeface="Arial" panose="020B0604020202020204" pitchFamily="34" charset="0"/>
                <a:cs typeface="Arial" panose="020B0604020202020204" pitchFamily="34" charset="0"/>
              </a:rPr>
              <a:t>utility </a:t>
            </a:r>
            <a:r>
              <a:rPr lang="en-US" sz="1400" dirty="0" smtClean="0">
                <a:solidFill>
                  <a:schemeClr val="accent3">
                    <a:lumMod val="75000"/>
                  </a:schemeClr>
                </a:solidFill>
                <a:latin typeface="Arial" panose="020B0604020202020204" pitchFamily="34" charset="0"/>
                <a:cs typeface="Arial" panose="020B0604020202020204" pitchFamily="34" charset="0"/>
              </a:rPr>
              <a:t>bills</a:t>
            </a:r>
            <a:endParaRPr lang="en-US" sz="1400" dirty="0">
              <a:solidFill>
                <a:schemeClr val="accent3">
                  <a:lumMod val="75000"/>
                </a:schemeClr>
              </a:solidFill>
              <a:latin typeface="Arial" panose="020B0604020202020204" pitchFamily="34" charset="0"/>
              <a:cs typeface="Arial" panose="020B0604020202020204" pitchFamily="34" charset="0"/>
            </a:endParaRPr>
          </a:p>
          <a:p>
            <a:pPr indent="0">
              <a:lnSpc>
                <a:spcPct val="100000"/>
              </a:lnSpc>
              <a:spcBef>
                <a:spcPts val="0"/>
              </a:spcBef>
              <a:spcAft>
                <a:spcPts val="0"/>
              </a:spcAft>
            </a:pPr>
            <a:r>
              <a:rPr lang="en-US" sz="1400" dirty="0" smtClean="0">
                <a:solidFill>
                  <a:schemeClr val="accent3">
                    <a:lumMod val="75000"/>
                  </a:schemeClr>
                </a:solidFill>
                <a:latin typeface="Arial" panose="020B0604020202020204" pitchFamily="34" charset="0"/>
                <a:cs typeface="Arial" panose="020B0604020202020204" pitchFamily="34" charset="0"/>
              </a:rPr>
              <a:t>- Pay </a:t>
            </a:r>
            <a:r>
              <a:rPr lang="en-US" sz="1400" dirty="0">
                <a:solidFill>
                  <a:schemeClr val="accent3">
                    <a:lumMod val="75000"/>
                  </a:schemeClr>
                </a:solidFill>
                <a:latin typeface="Arial" panose="020B0604020202020204" pitchFamily="34" charset="0"/>
                <a:cs typeface="Arial" panose="020B0604020202020204" pitchFamily="34" charset="0"/>
              </a:rPr>
              <a:t>additional </a:t>
            </a:r>
            <a:r>
              <a:rPr lang="en-US" sz="1400" dirty="0" smtClean="0">
                <a:solidFill>
                  <a:schemeClr val="accent3">
                    <a:lumMod val="75000"/>
                  </a:schemeClr>
                </a:solidFill>
                <a:latin typeface="Arial" panose="020B0604020202020204" pitchFamily="34" charset="0"/>
                <a:cs typeface="Arial" panose="020B0604020202020204" pitchFamily="34" charset="0"/>
              </a:rPr>
              <a:t>charges</a:t>
            </a:r>
            <a:endParaRPr lang="en-US" sz="1400" dirty="0">
              <a:solidFill>
                <a:schemeClr val="accent3">
                  <a:lumMod val="75000"/>
                </a:schemeClr>
              </a:solidFill>
              <a:latin typeface="Arial" panose="020B0604020202020204" pitchFamily="34" charset="0"/>
              <a:cs typeface="Arial" panose="020B0604020202020204" pitchFamily="34" charset="0"/>
            </a:endParaRPr>
          </a:p>
          <a:p>
            <a:pPr indent="0">
              <a:lnSpc>
                <a:spcPct val="100000"/>
              </a:lnSpc>
              <a:spcBef>
                <a:spcPts val="0"/>
              </a:spcBef>
              <a:spcAft>
                <a:spcPts val="0"/>
              </a:spcAft>
            </a:pPr>
            <a:endParaRPr lang="en-US" sz="1400" dirty="0" smtClean="0">
              <a:solidFill>
                <a:schemeClr val="accent3">
                  <a:lumMod val="75000"/>
                </a:schemeClr>
              </a:solidFill>
              <a:latin typeface="Arial" panose="020B0604020202020204" pitchFamily="34" charset="0"/>
              <a:cs typeface="Arial" panose="020B0604020202020204" pitchFamily="34" charset="0"/>
            </a:endParaRPr>
          </a:p>
          <a:p>
            <a:pPr indent="0">
              <a:lnSpc>
                <a:spcPct val="100000"/>
              </a:lnSpc>
              <a:spcBef>
                <a:spcPts val="0"/>
              </a:spcBef>
              <a:spcAft>
                <a:spcPts val="0"/>
              </a:spcAft>
              <a:buNone/>
            </a:pPr>
            <a:r>
              <a:rPr lang="en-US" b="1" dirty="0"/>
              <a:t>Security </a:t>
            </a:r>
            <a:r>
              <a:rPr lang="en-US" b="1" dirty="0" smtClean="0"/>
              <a:t>Deposits</a:t>
            </a:r>
          </a:p>
          <a:p>
            <a:pPr indent="0">
              <a:lnSpc>
                <a:spcPct val="100000"/>
              </a:lnSpc>
              <a:spcBef>
                <a:spcPts val="0"/>
              </a:spcBef>
              <a:spcAft>
                <a:spcPts val="0"/>
              </a:spcAft>
              <a:buNone/>
            </a:pPr>
            <a:r>
              <a:rPr lang="en-US" sz="1600" dirty="0"/>
              <a:t>There is no information about maximum or minimum security deposit amounts in the Oregon landlord-tenant laws, so landlords are allowed to charge anything they want (as long as it's reasonable</a:t>
            </a:r>
            <a:r>
              <a:rPr lang="en-US" sz="1600" dirty="0" smtClean="0"/>
              <a:t>). </a:t>
            </a:r>
            <a:r>
              <a:rPr lang="en-US" sz="1600" dirty="0"/>
              <a:t>Security deposits must be returned to the tenant within 31 days of the tenant moving out of the premises. If the landlord doesn't comply within the required time frame, the tenant may seek a lawsuit.</a:t>
            </a:r>
            <a:endParaRPr lang="en-US" sz="1600" dirty="0" smtClean="0"/>
          </a:p>
          <a:p>
            <a:pPr indent="0">
              <a:lnSpc>
                <a:spcPct val="100000"/>
              </a:lnSpc>
              <a:spcBef>
                <a:spcPts val="0"/>
              </a:spcBef>
              <a:spcAft>
                <a:spcPts val="0"/>
              </a:spcAft>
              <a:buNone/>
            </a:pPr>
            <a:endParaRPr lang="en-US" sz="1600" b="1" dirty="0"/>
          </a:p>
          <a:p>
            <a:pPr indent="0">
              <a:lnSpc>
                <a:spcPct val="100000"/>
              </a:lnSpc>
              <a:spcBef>
                <a:spcPts val="0"/>
              </a:spcBef>
              <a:spcAft>
                <a:spcPts val="0"/>
              </a:spcAft>
            </a:pPr>
            <a:endParaRPr lang="en-US" sz="1400" dirty="0" smtClean="0">
              <a:solidFill>
                <a:schemeClr val="accent3">
                  <a:lumMod val="75000"/>
                </a:schemeClr>
              </a:solidFill>
              <a:latin typeface="Arial" panose="020B0604020202020204" pitchFamily="34" charset="0"/>
              <a:cs typeface="Arial" panose="020B0604020202020204" pitchFamily="34" charset="0"/>
            </a:endParaRPr>
          </a:p>
          <a:p>
            <a:pPr indent="0">
              <a:lnSpc>
                <a:spcPct val="100000"/>
              </a:lnSpc>
              <a:spcBef>
                <a:spcPts val="0"/>
              </a:spcBef>
              <a:spcAft>
                <a:spcPts val="0"/>
              </a:spcAft>
            </a:pPr>
            <a:endParaRPr lang="en-US" sz="1400" dirty="0">
              <a:solidFill>
                <a:schemeClr val="accent3">
                  <a:lumMod val="75000"/>
                </a:schemeClr>
              </a:solidFill>
              <a:latin typeface="Arial" panose="020B0604020202020204" pitchFamily="34" charset="0"/>
              <a:cs typeface="Arial" panose="020B0604020202020204" pitchFamily="34" charset="0"/>
            </a:endParaRPr>
          </a:p>
          <a:p>
            <a:pPr indent="0">
              <a:lnSpc>
                <a:spcPct val="100000"/>
              </a:lnSpc>
              <a:spcBef>
                <a:spcPts val="0"/>
              </a:spcBef>
              <a:spcAft>
                <a:spcPts val="0"/>
              </a:spcAft>
              <a:buNone/>
            </a:pPr>
            <a:endParaRPr lang="en-US" sz="1600" dirty="0"/>
          </a:p>
        </p:txBody>
      </p:sp>
    </p:spTree>
    <p:extLst>
      <p:ext uri="{BB962C8B-B14F-4D97-AF65-F5344CB8AC3E}">
        <p14:creationId xmlns:p14="http://schemas.microsoft.com/office/powerpoint/2010/main" val="178028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 Terminations/Eviction Clauses for Tenants</a:t>
            </a:r>
            <a:endParaRPr lang="en-US" dirty="0"/>
          </a:p>
        </p:txBody>
      </p:sp>
      <p:sp>
        <p:nvSpPr>
          <p:cNvPr id="3" name="Content Placeholder 2"/>
          <p:cNvSpPr>
            <a:spLocks noGrp="1"/>
          </p:cNvSpPr>
          <p:nvPr>
            <p:ph idx="1"/>
          </p:nvPr>
        </p:nvSpPr>
        <p:spPr/>
        <p:txBody>
          <a:bodyPr>
            <a:noAutofit/>
          </a:bodyPr>
          <a:lstStyle/>
          <a:p>
            <a:pPr indent="0">
              <a:lnSpc>
                <a:spcPct val="100000"/>
              </a:lnSpc>
              <a:spcBef>
                <a:spcPts val="0"/>
              </a:spcBef>
              <a:spcAft>
                <a:spcPts val="0"/>
              </a:spcAft>
              <a:buNone/>
            </a:pPr>
            <a:r>
              <a:rPr lang="en-US" sz="1400" dirty="0"/>
              <a:t>Landlord-tenant laws allow the tenant to request a termination of the lease as soon as it ends. However, they're required to give the following amounts of notice</a:t>
            </a:r>
            <a:r>
              <a:rPr lang="en-US" sz="1400" dirty="0" smtClean="0"/>
              <a:t>:</a:t>
            </a:r>
          </a:p>
          <a:p>
            <a:pPr indent="0">
              <a:lnSpc>
                <a:spcPct val="100000"/>
              </a:lnSpc>
              <a:spcBef>
                <a:spcPts val="0"/>
              </a:spcBef>
              <a:spcAft>
                <a:spcPts val="0"/>
              </a:spcAft>
            </a:pPr>
            <a:endParaRPr lang="en-US" sz="1400" dirty="0"/>
          </a:p>
          <a:p>
            <a:pPr indent="0">
              <a:lnSpc>
                <a:spcPct val="100000"/>
              </a:lnSpc>
              <a:spcBef>
                <a:spcPts val="0"/>
              </a:spcBef>
              <a:spcAft>
                <a:spcPts val="0"/>
              </a:spcAft>
            </a:pPr>
            <a:r>
              <a:rPr lang="en-US" sz="1400" b="1" dirty="0"/>
              <a:t>Weekly Lease</a:t>
            </a:r>
            <a:r>
              <a:rPr lang="en-US" sz="1400" dirty="0"/>
              <a:t>: Non-applicable.</a:t>
            </a:r>
          </a:p>
          <a:p>
            <a:pPr indent="0">
              <a:lnSpc>
                <a:spcPct val="100000"/>
              </a:lnSpc>
              <a:spcBef>
                <a:spcPts val="0"/>
              </a:spcBef>
              <a:spcAft>
                <a:spcPts val="0"/>
              </a:spcAft>
            </a:pPr>
            <a:r>
              <a:rPr lang="en-US" sz="1400" b="1" dirty="0"/>
              <a:t>Monthly Lease</a:t>
            </a:r>
            <a:r>
              <a:rPr lang="en-US" sz="1400" dirty="0"/>
              <a:t>: 30 days' notice or 60 days' notice, depending on the term's duration.</a:t>
            </a:r>
          </a:p>
          <a:p>
            <a:pPr indent="0">
              <a:lnSpc>
                <a:spcPct val="100000"/>
              </a:lnSpc>
              <a:spcBef>
                <a:spcPts val="0"/>
              </a:spcBef>
              <a:spcAft>
                <a:spcPts val="0"/>
              </a:spcAft>
            </a:pPr>
            <a:r>
              <a:rPr lang="en-US" sz="1400" b="1" dirty="0"/>
              <a:t>Quarterly Lease</a:t>
            </a:r>
            <a:r>
              <a:rPr lang="en-US" sz="1400" dirty="0"/>
              <a:t>: Non-applicable.</a:t>
            </a:r>
          </a:p>
          <a:p>
            <a:pPr indent="0">
              <a:lnSpc>
                <a:spcPct val="100000"/>
              </a:lnSpc>
              <a:spcBef>
                <a:spcPts val="0"/>
              </a:spcBef>
              <a:spcAft>
                <a:spcPts val="0"/>
              </a:spcAft>
            </a:pPr>
            <a:r>
              <a:rPr lang="en-US" sz="1400" b="1" dirty="0"/>
              <a:t>Yearly Lease</a:t>
            </a:r>
            <a:r>
              <a:rPr lang="en-US" sz="1400" dirty="0"/>
              <a:t>: 30-day notice</a:t>
            </a:r>
            <a:r>
              <a:rPr lang="en-US" sz="1400" dirty="0" smtClean="0"/>
              <a:t>.</a:t>
            </a:r>
          </a:p>
          <a:p>
            <a:pPr indent="0">
              <a:lnSpc>
                <a:spcPct val="100000"/>
              </a:lnSpc>
              <a:spcBef>
                <a:spcPts val="0"/>
              </a:spcBef>
              <a:spcAft>
                <a:spcPts val="0"/>
              </a:spcAft>
            </a:pPr>
            <a:endParaRPr lang="en-US" sz="1400" dirty="0"/>
          </a:p>
          <a:p>
            <a:pPr indent="0">
              <a:lnSpc>
                <a:spcPct val="100000"/>
              </a:lnSpc>
              <a:spcBef>
                <a:spcPts val="0"/>
              </a:spcBef>
              <a:spcAft>
                <a:spcPts val="0"/>
              </a:spcAft>
            </a:pPr>
            <a:r>
              <a:rPr lang="en-US" sz="1400" dirty="0"/>
              <a:t>Additionally, an Oregon tenant can choose to break the tenancy and move out of the premises early for any of the following reasons:</a:t>
            </a:r>
          </a:p>
          <a:p>
            <a:pPr indent="0">
              <a:lnSpc>
                <a:spcPct val="100000"/>
              </a:lnSpc>
              <a:spcBef>
                <a:spcPts val="0"/>
              </a:spcBef>
              <a:spcAft>
                <a:spcPts val="0"/>
              </a:spcAft>
            </a:pPr>
            <a:endParaRPr lang="en-US" sz="1400" dirty="0" smtClean="0"/>
          </a:p>
          <a:p>
            <a:pPr indent="0">
              <a:lnSpc>
                <a:spcPct val="100000"/>
              </a:lnSpc>
              <a:spcBef>
                <a:spcPts val="0"/>
              </a:spcBef>
              <a:spcAft>
                <a:spcPts val="0"/>
              </a:spcAft>
            </a:pPr>
            <a:r>
              <a:rPr lang="en-US" sz="1400" dirty="0" smtClean="0"/>
              <a:t>- Active </a:t>
            </a:r>
            <a:r>
              <a:rPr lang="en-US" sz="1400" dirty="0"/>
              <a:t>military duty.</a:t>
            </a:r>
          </a:p>
          <a:p>
            <a:pPr indent="0">
              <a:lnSpc>
                <a:spcPct val="100000"/>
              </a:lnSpc>
              <a:spcBef>
                <a:spcPts val="0"/>
              </a:spcBef>
              <a:spcAft>
                <a:spcPts val="0"/>
              </a:spcAft>
            </a:pPr>
            <a:r>
              <a:rPr lang="en-US" sz="1400" dirty="0" smtClean="0"/>
              <a:t>- Harassment </a:t>
            </a:r>
            <a:r>
              <a:rPr lang="en-US" sz="1400" dirty="0"/>
              <a:t>or domestic violence.</a:t>
            </a:r>
          </a:p>
          <a:p>
            <a:pPr indent="0">
              <a:lnSpc>
                <a:spcPct val="100000"/>
              </a:lnSpc>
              <a:spcBef>
                <a:spcPts val="0"/>
              </a:spcBef>
              <a:spcAft>
                <a:spcPts val="0"/>
              </a:spcAft>
            </a:pPr>
            <a:r>
              <a:rPr lang="en-US" sz="1400" dirty="0" smtClean="0"/>
              <a:t>- Unacceptable </a:t>
            </a:r>
            <a:r>
              <a:rPr lang="en-US" sz="1400" dirty="0"/>
              <a:t>living conditions.</a:t>
            </a:r>
          </a:p>
          <a:p>
            <a:pPr indent="0">
              <a:lnSpc>
                <a:spcPct val="100000"/>
              </a:lnSpc>
              <a:spcBef>
                <a:spcPts val="0"/>
              </a:spcBef>
              <a:spcAft>
                <a:spcPts val="0"/>
              </a:spcAft>
            </a:pPr>
            <a:r>
              <a:rPr lang="en-US" sz="1400" dirty="0" smtClean="0"/>
              <a:t>- Early </a:t>
            </a:r>
            <a:r>
              <a:rPr lang="en-US" sz="1400" dirty="0"/>
              <a:t>termination clause.</a:t>
            </a:r>
          </a:p>
        </p:txBody>
      </p:sp>
    </p:spTree>
    <p:extLst>
      <p:ext uri="{BB962C8B-B14F-4D97-AF65-F5344CB8AC3E}">
        <p14:creationId xmlns:p14="http://schemas.microsoft.com/office/powerpoint/2010/main" val="188580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Lease </a:t>
            </a:r>
            <a:r>
              <a:rPr lang="en-US" dirty="0" smtClean="0"/>
              <a:t>Terminations/Evictions for Landlords</a:t>
            </a:r>
            <a:endParaRPr lang="en-US" dirty="0"/>
          </a:p>
        </p:txBody>
      </p:sp>
      <p:sp>
        <p:nvSpPr>
          <p:cNvPr id="3" name="Content Placeholder 2"/>
          <p:cNvSpPr>
            <a:spLocks noGrp="1"/>
          </p:cNvSpPr>
          <p:nvPr>
            <p:ph idx="1"/>
          </p:nvPr>
        </p:nvSpPr>
        <p:spPr>
          <a:xfrm>
            <a:off x="1097280" y="1940250"/>
            <a:ext cx="10058400" cy="4031342"/>
          </a:xfrm>
        </p:spPr>
        <p:txBody>
          <a:bodyPr>
            <a:normAutofit fontScale="40000" lnSpcReduction="20000"/>
          </a:bodyPr>
          <a:lstStyle/>
          <a:p>
            <a:r>
              <a:rPr lang="en-US" sz="3300" dirty="0">
                <a:latin typeface="Arial" panose="020B0604020202020204" pitchFamily="34" charset="0"/>
                <a:cs typeface="Arial" panose="020B0604020202020204" pitchFamily="34" charset="0"/>
              </a:rPr>
              <a:t>L</a:t>
            </a:r>
            <a:r>
              <a:rPr lang="en-US" sz="3300" dirty="0" smtClean="0">
                <a:latin typeface="Arial" panose="020B0604020202020204" pitchFamily="34" charset="0"/>
                <a:cs typeface="Arial" panose="020B0604020202020204" pitchFamily="34" charset="0"/>
              </a:rPr>
              <a:t>andlords </a:t>
            </a:r>
            <a:r>
              <a:rPr lang="en-US" sz="3300" dirty="0">
                <a:latin typeface="Arial" panose="020B0604020202020204" pitchFamily="34" charset="0"/>
                <a:cs typeface="Arial" panose="020B0604020202020204" pitchFamily="34" charset="0"/>
              </a:rPr>
              <a:t>have the legal right to pursue an eviction claim for any of the following reasons:</a:t>
            </a:r>
          </a:p>
          <a:p>
            <a:r>
              <a:rPr lang="en-US" sz="3300" b="1" dirty="0" smtClean="0">
                <a:latin typeface="Arial" panose="020B0604020202020204" pitchFamily="34" charset="0"/>
                <a:cs typeface="Arial" panose="020B0604020202020204" pitchFamily="34" charset="0"/>
              </a:rPr>
              <a:t>- Nonpayment </a:t>
            </a:r>
            <a:r>
              <a:rPr lang="en-US" sz="3300" b="1" dirty="0">
                <a:latin typeface="Arial" panose="020B0604020202020204" pitchFamily="34" charset="0"/>
                <a:cs typeface="Arial" panose="020B0604020202020204" pitchFamily="34" charset="0"/>
              </a:rPr>
              <a:t>of Rent</a:t>
            </a:r>
            <a:r>
              <a:rPr lang="en-US" sz="3300" dirty="0">
                <a:latin typeface="Arial" panose="020B0604020202020204" pitchFamily="34" charset="0"/>
                <a:cs typeface="Arial" panose="020B0604020202020204" pitchFamily="34" charset="0"/>
              </a:rPr>
              <a:t>: Three-day notice to pay or quit after a seven-day grace period has passed.</a:t>
            </a:r>
          </a:p>
          <a:p>
            <a:r>
              <a:rPr lang="en-US" sz="3300" b="1" dirty="0" smtClean="0">
                <a:latin typeface="Arial" panose="020B0604020202020204" pitchFamily="34" charset="0"/>
                <a:cs typeface="Arial" panose="020B0604020202020204" pitchFamily="34" charset="0"/>
              </a:rPr>
              <a:t>- Breach </a:t>
            </a:r>
            <a:r>
              <a:rPr lang="en-US" sz="3300" b="1" dirty="0">
                <a:latin typeface="Arial" panose="020B0604020202020204" pitchFamily="34" charset="0"/>
                <a:cs typeface="Arial" panose="020B0604020202020204" pitchFamily="34" charset="0"/>
              </a:rPr>
              <a:t>of the Tenancy Conditions</a:t>
            </a:r>
            <a:r>
              <a:rPr lang="en-US" sz="3300" dirty="0">
                <a:latin typeface="Arial" panose="020B0604020202020204" pitchFamily="34" charset="0"/>
                <a:cs typeface="Arial" panose="020B0604020202020204" pitchFamily="34" charset="0"/>
              </a:rPr>
              <a:t>: 30-day notice to cure or quit.</a:t>
            </a:r>
          </a:p>
          <a:p>
            <a:r>
              <a:rPr lang="en-US" sz="3300" b="1" dirty="0" smtClean="0">
                <a:latin typeface="Arial" panose="020B0604020202020204" pitchFamily="34" charset="0"/>
                <a:cs typeface="Arial" panose="020B0604020202020204" pitchFamily="34" charset="0"/>
              </a:rPr>
              <a:t>- Criminal </a:t>
            </a:r>
            <a:r>
              <a:rPr lang="en-US" sz="3300" b="1" dirty="0">
                <a:latin typeface="Arial" panose="020B0604020202020204" pitchFamily="34" charset="0"/>
                <a:cs typeface="Arial" panose="020B0604020202020204" pitchFamily="34" charset="0"/>
              </a:rPr>
              <a:t>Activity</a:t>
            </a:r>
            <a:r>
              <a:rPr lang="en-US" sz="3300" dirty="0">
                <a:latin typeface="Arial" panose="020B0604020202020204" pitchFamily="34" charset="0"/>
                <a:cs typeface="Arial" panose="020B0604020202020204" pitchFamily="34" charset="0"/>
              </a:rPr>
              <a:t>: 24-hour (One day) notice to quit</a:t>
            </a:r>
            <a:r>
              <a:rPr lang="en-US" sz="3300" dirty="0" smtClean="0">
                <a:latin typeface="Arial" panose="020B0604020202020204" pitchFamily="34" charset="0"/>
                <a:cs typeface="Arial" panose="020B0604020202020204" pitchFamily="34" charset="0"/>
              </a:rPr>
              <a:t>.</a:t>
            </a:r>
          </a:p>
          <a:p>
            <a:pPr indent="0">
              <a:lnSpc>
                <a:spcPct val="120000"/>
              </a:lnSpc>
              <a:spcBef>
                <a:spcPts val="0"/>
              </a:spcBef>
              <a:spcAft>
                <a:spcPts val="0"/>
              </a:spcAft>
              <a:buNone/>
            </a:pPr>
            <a:endParaRPr lang="en-US" sz="3300" dirty="0">
              <a:latin typeface="Arial" panose="020B0604020202020204" pitchFamily="34" charset="0"/>
              <a:cs typeface="Arial" panose="020B0604020202020204" pitchFamily="34" charset="0"/>
            </a:endParaRPr>
          </a:p>
          <a:p>
            <a:pPr indent="0">
              <a:lnSpc>
                <a:spcPct val="120000"/>
              </a:lnSpc>
              <a:spcBef>
                <a:spcPts val="0"/>
              </a:spcBef>
              <a:spcAft>
                <a:spcPts val="0"/>
              </a:spcAft>
              <a:buNone/>
            </a:pPr>
            <a:r>
              <a:rPr lang="en-US" sz="3300" dirty="0" smtClean="0">
                <a:latin typeface="Arial" panose="020B0604020202020204" pitchFamily="34" charset="0"/>
                <a:cs typeface="Arial" panose="020B0604020202020204" pitchFamily="34" charset="0"/>
              </a:rPr>
              <a:t>A </a:t>
            </a:r>
            <a:r>
              <a:rPr lang="en-US" sz="3300" dirty="0">
                <a:latin typeface="Arial" panose="020B0604020202020204" pitchFamily="34" charset="0"/>
                <a:cs typeface="Arial" panose="020B0604020202020204" pitchFamily="34" charset="0"/>
              </a:rPr>
              <a:t>landlord can issue a “no cause” termination notice after the first year of occupancy if: </a:t>
            </a:r>
            <a:endParaRPr lang="en-US" sz="3300" dirty="0" smtClean="0">
              <a:latin typeface="Arial" panose="020B0604020202020204" pitchFamily="34" charset="0"/>
              <a:cs typeface="Arial" panose="020B0604020202020204" pitchFamily="34" charset="0"/>
            </a:endParaRPr>
          </a:p>
          <a:p>
            <a:pPr indent="0">
              <a:lnSpc>
                <a:spcPct val="120000"/>
              </a:lnSpc>
              <a:spcBef>
                <a:spcPts val="0"/>
              </a:spcBef>
              <a:spcAft>
                <a:spcPts val="0"/>
              </a:spcAft>
            </a:pPr>
            <a:endParaRPr lang="en-US" sz="3300" dirty="0">
              <a:latin typeface="Arial" panose="020B0604020202020204" pitchFamily="34" charset="0"/>
              <a:cs typeface="Arial" panose="020B0604020202020204" pitchFamily="34" charset="0"/>
            </a:endParaRPr>
          </a:p>
          <a:p>
            <a:pPr indent="0">
              <a:lnSpc>
                <a:spcPct val="120000"/>
              </a:lnSpc>
              <a:spcBef>
                <a:spcPts val="0"/>
              </a:spcBef>
              <a:spcAft>
                <a:spcPts val="0"/>
              </a:spcAft>
            </a:pPr>
            <a:r>
              <a:rPr lang="en-US" sz="3300" dirty="0" smtClean="0">
                <a:latin typeface="Arial" panose="020B0604020202020204" pitchFamily="34" charset="0"/>
                <a:cs typeface="Arial" panose="020B0604020202020204" pitchFamily="34" charset="0"/>
              </a:rPr>
              <a:t>1</a:t>
            </a:r>
            <a:r>
              <a:rPr lang="en-US" sz="3300" dirty="0">
                <a:latin typeface="Arial" panose="020B0604020202020204" pitchFamily="34" charset="0"/>
                <a:cs typeface="Arial" panose="020B0604020202020204" pitchFamily="34" charset="0"/>
              </a:rPr>
              <a:t>. The landlord’s primary residence is in the same building or on the same premises as the </a:t>
            </a:r>
            <a:r>
              <a:rPr lang="en-US" sz="3300" dirty="0" smtClean="0">
                <a:latin typeface="Arial" panose="020B0604020202020204" pitchFamily="34" charset="0"/>
                <a:cs typeface="Arial" panose="020B0604020202020204" pitchFamily="34" charset="0"/>
              </a:rPr>
              <a:t>tenant</a:t>
            </a:r>
          </a:p>
          <a:p>
            <a:pPr indent="0">
              <a:lnSpc>
                <a:spcPct val="120000"/>
              </a:lnSpc>
              <a:spcBef>
                <a:spcPts val="0"/>
              </a:spcBef>
              <a:spcAft>
                <a:spcPts val="0"/>
              </a:spcAft>
            </a:pPr>
            <a:r>
              <a:rPr lang="en-US" sz="3300" dirty="0" smtClean="0">
                <a:latin typeface="Arial" panose="020B0604020202020204" pitchFamily="34" charset="0"/>
                <a:cs typeface="Arial" panose="020B0604020202020204" pitchFamily="34" charset="0"/>
              </a:rPr>
              <a:t>2</a:t>
            </a:r>
            <a:r>
              <a:rPr lang="en-US" sz="3300" dirty="0">
                <a:latin typeface="Arial" panose="020B0604020202020204" pitchFamily="34" charset="0"/>
                <a:cs typeface="Arial" panose="020B0604020202020204" pitchFamily="34" charset="0"/>
              </a:rPr>
              <a:t>. The building or premises only has one or two dwelling </a:t>
            </a:r>
            <a:r>
              <a:rPr lang="en-US" sz="3300" dirty="0" smtClean="0">
                <a:latin typeface="Arial" panose="020B0604020202020204" pitchFamily="34" charset="0"/>
                <a:cs typeface="Arial" panose="020B0604020202020204" pitchFamily="34" charset="0"/>
              </a:rPr>
              <a:t>units</a:t>
            </a:r>
          </a:p>
          <a:p>
            <a:pPr indent="0">
              <a:lnSpc>
                <a:spcPct val="120000"/>
              </a:lnSpc>
              <a:spcBef>
                <a:spcPts val="0"/>
              </a:spcBef>
              <a:spcAft>
                <a:spcPts val="0"/>
              </a:spcAft>
            </a:pPr>
            <a:r>
              <a:rPr lang="en-US" sz="3300" dirty="0" smtClean="0">
                <a:latin typeface="Arial" panose="020B0604020202020204" pitchFamily="34" charset="0"/>
                <a:cs typeface="Arial" panose="020B0604020202020204" pitchFamily="34" charset="0"/>
              </a:rPr>
              <a:t>3</a:t>
            </a:r>
            <a:r>
              <a:rPr lang="en-US" sz="3300" dirty="0">
                <a:latin typeface="Arial" panose="020B0604020202020204" pitchFamily="34" charset="0"/>
                <a:cs typeface="Arial" panose="020B0604020202020204" pitchFamily="34" charset="0"/>
              </a:rPr>
              <a:t>. The landlord has accepted an offer to sell a dwelling unit separately from any other </a:t>
            </a:r>
            <a:r>
              <a:rPr lang="en-US" sz="3300" dirty="0" smtClean="0">
                <a:latin typeface="Arial" panose="020B0604020202020204" pitchFamily="34" charset="0"/>
                <a:cs typeface="Arial" panose="020B0604020202020204" pitchFamily="34" charset="0"/>
              </a:rPr>
              <a:t>unit</a:t>
            </a:r>
          </a:p>
          <a:p>
            <a:pPr indent="0">
              <a:lnSpc>
                <a:spcPct val="120000"/>
              </a:lnSpc>
              <a:spcBef>
                <a:spcPts val="0"/>
              </a:spcBef>
              <a:spcAft>
                <a:spcPts val="0"/>
              </a:spcAft>
            </a:pPr>
            <a:r>
              <a:rPr lang="en-US" sz="3300" dirty="0" smtClean="0">
                <a:latin typeface="Arial" panose="020B0604020202020204" pitchFamily="34" charset="0"/>
                <a:cs typeface="Arial" panose="020B0604020202020204" pitchFamily="34" charset="0"/>
              </a:rPr>
              <a:t>4</a:t>
            </a:r>
            <a:r>
              <a:rPr lang="en-US" sz="3300" dirty="0">
                <a:latin typeface="Arial" panose="020B0604020202020204" pitchFamily="34" charset="0"/>
                <a:cs typeface="Arial" panose="020B0604020202020204" pitchFamily="34" charset="0"/>
              </a:rPr>
              <a:t>. The buyer is a person who intends in good faith to occupy the unit as the buyer’s primary </a:t>
            </a:r>
            <a:r>
              <a:rPr lang="en-US" sz="3300" dirty="0" smtClean="0">
                <a:latin typeface="Arial" panose="020B0604020202020204" pitchFamily="34" charset="0"/>
                <a:cs typeface="Arial" panose="020B0604020202020204" pitchFamily="34" charset="0"/>
              </a:rPr>
              <a:t>residence</a:t>
            </a:r>
          </a:p>
          <a:p>
            <a:pPr indent="0">
              <a:lnSpc>
                <a:spcPct val="120000"/>
              </a:lnSpc>
              <a:spcBef>
                <a:spcPts val="0"/>
              </a:spcBef>
              <a:spcAft>
                <a:spcPts val="0"/>
              </a:spcAft>
            </a:pPr>
            <a:r>
              <a:rPr lang="en-US" sz="3300" dirty="0" smtClean="0">
                <a:latin typeface="Arial" panose="020B0604020202020204" pitchFamily="34" charset="0"/>
                <a:cs typeface="Arial" panose="020B0604020202020204" pitchFamily="34" charset="0"/>
              </a:rPr>
              <a:t>5</a:t>
            </a:r>
            <a:r>
              <a:rPr lang="en-US" sz="3300" dirty="0">
                <a:latin typeface="Arial" panose="020B0604020202020204" pitchFamily="34" charset="0"/>
                <a:cs typeface="Arial" panose="020B0604020202020204" pitchFamily="34" charset="0"/>
              </a:rPr>
              <a:t>. Within 120 days after accepting the purchase offer, the landlord provides the tenant with written notice of termination with a specific </a:t>
            </a:r>
            <a:endParaRPr lang="en-US" sz="3300" dirty="0" smtClean="0">
              <a:latin typeface="Arial" panose="020B0604020202020204" pitchFamily="34" charset="0"/>
              <a:cs typeface="Arial" panose="020B0604020202020204" pitchFamily="34" charset="0"/>
            </a:endParaRPr>
          </a:p>
          <a:p>
            <a:pPr indent="0">
              <a:lnSpc>
                <a:spcPct val="120000"/>
              </a:lnSpc>
              <a:spcBef>
                <a:spcPts val="0"/>
              </a:spcBef>
              <a:spcAft>
                <a:spcPts val="0"/>
              </a:spcAft>
            </a:pPr>
            <a:r>
              <a:rPr lang="en-US" sz="3300" dirty="0">
                <a:latin typeface="Arial" panose="020B0604020202020204" pitchFamily="34" charset="0"/>
                <a:cs typeface="Arial" panose="020B0604020202020204" pitchFamily="34" charset="0"/>
              </a:rPr>
              <a:t> </a:t>
            </a:r>
            <a:r>
              <a:rPr lang="en-US" sz="3300" dirty="0" smtClean="0">
                <a:latin typeface="Arial" panose="020B0604020202020204" pitchFamily="34" charset="0"/>
                <a:cs typeface="Arial" panose="020B0604020202020204" pitchFamily="34" charset="0"/>
              </a:rPr>
              <a:t>   termination </a:t>
            </a:r>
            <a:r>
              <a:rPr lang="en-US" sz="3300" dirty="0">
                <a:latin typeface="Arial" panose="020B0604020202020204" pitchFamily="34" charset="0"/>
                <a:cs typeface="Arial" panose="020B0604020202020204" pitchFamily="34" charset="0"/>
              </a:rPr>
              <a:t>date and written evidence of the offer to purchase the dwelling unit. </a:t>
            </a:r>
            <a:r>
              <a:rPr lang="en-US" sz="3300" dirty="0" smtClean="0">
                <a:latin typeface="Arial" panose="020B0604020202020204" pitchFamily="34" charset="0"/>
                <a:cs typeface="Arial" panose="020B0604020202020204" pitchFamily="34" charset="0"/>
              </a:rPr>
              <a:t>The </a:t>
            </a:r>
            <a:r>
              <a:rPr lang="en-US" sz="3300" dirty="0">
                <a:latin typeface="Arial" panose="020B0604020202020204" pitchFamily="34" charset="0"/>
                <a:cs typeface="Arial" panose="020B0604020202020204" pitchFamily="34" charset="0"/>
              </a:rPr>
              <a:t>time period for this type of notice is 30 days in </a:t>
            </a:r>
            <a:endParaRPr lang="en-US" sz="3300" dirty="0" smtClean="0">
              <a:latin typeface="Arial" panose="020B0604020202020204" pitchFamily="34" charset="0"/>
              <a:cs typeface="Arial" panose="020B0604020202020204" pitchFamily="34" charset="0"/>
            </a:endParaRPr>
          </a:p>
          <a:p>
            <a:pPr indent="0">
              <a:lnSpc>
                <a:spcPct val="120000"/>
              </a:lnSpc>
              <a:spcBef>
                <a:spcPts val="0"/>
              </a:spcBef>
              <a:spcAft>
                <a:spcPts val="0"/>
              </a:spcAft>
            </a:pPr>
            <a:r>
              <a:rPr lang="en-US" sz="3300" dirty="0">
                <a:latin typeface="Arial" panose="020B0604020202020204" pitchFamily="34" charset="0"/>
                <a:cs typeface="Arial" panose="020B0604020202020204" pitchFamily="34" charset="0"/>
              </a:rPr>
              <a:t> </a:t>
            </a:r>
            <a:r>
              <a:rPr lang="en-US" sz="3300" dirty="0" smtClean="0">
                <a:latin typeface="Arial" panose="020B0604020202020204" pitchFamily="34" charset="0"/>
                <a:cs typeface="Arial" panose="020B0604020202020204" pitchFamily="34" charset="0"/>
              </a:rPr>
              <a:t>   most jurisdictions</a:t>
            </a:r>
            <a:r>
              <a:rPr lang="en-US" sz="3300" dirty="0">
                <a:latin typeface="Arial" panose="020B0604020202020204" pitchFamily="34" charset="0"/>
                <a:cs typeface="Arial" panose="020B0604020202020204" pitchFamily="34" charset="0"/>
              </a:rPr>
              <a:t>; it is 90 days in Milwaukie and Portland. </a:t>
            </a:r>
            <a:endParaRPr lang="en-US" sz="3300" dirty="0" smtClean="0">
              <a:latin typeface="Arial" panose="020B0604020202020204" pitchFamily="34" charset="0"/>
              <a:cs typeface="Arial" panose="020B0604020202020204" pitchFamily="34" charset="0"/>
            </a:endParaRPr>
          </a:p>
          <a:p>
            <a:pPr indent="0">
              <a:lnSpc>
                <a:spcPct val="120000"/>
              </a:lnSpc>
              <a:spcBef>
                <a:spcPts val="0"/>
              </a:spcBef>
              <a:spcAft>
                <a:spcPts val="0"/>
              </a:spcAft>
            </a:pPr>
            <a:endParaRPr lang="en-US" sz="2000" dirty="0">
              <a:latin typeface="Arial" panose="020B0604020202020204" pitchFamily="34" charset="0"/>
              <a:cs typeface="Arial" panose="020B0604020202020204" pitchFamily="34" charset="0"/>
            </a:endParaRPr>
          </a:p>
          <a:p>
            <a:pPr indent="0">
              <a:lnSpc>
                <a:spcPct val="120000"/>
              </a:lnSpc>
              <a:spcBef>
                <a:spcPts val="0"/>
              </a:spcBef>
              <a:spcAft>
                <a:spcPts val="0"/>
              </a:spcAft>
            </a:pPr>
            <a:r>
              <a:rPr lang="en-US" sz="3000" dirty="0">
                <a:solidFill>
                  <a:srgbClr val="FF0000"/>
                </a:solidFill>
                <a:latin typeface="Arial" panose="020B0604020202020204" pitchFamily="34" charset="0"/>
                <a:cs typeface="Arial" panose="020B0604020202020204" pitchFamily="34" charset="0"/>
              </a:rPr>
              <a:t>Landlords cannot evict their </a:t>
            </a:r>
            <a:r>
              <a:rPr lang="en-US" sz="3000" dirty="0" smtClean="0">
                <a:solidFill>
                  <a:srgbClr val="FF0000"/>
                </a:solidFill>
                <a:latin typeface="Arial" panose="020B0604020202020204" pitchFamily="34" charset="0"/>
                <a:cs typeface="Arial" panose="020B0604020202020204" pitchFamily="34" charset="0"/>
              </a:rPr>
              <a:t>tenants </a:t>
            </a:r>
            <a:r>
              <a:rPr lang="en-US" sz="3000" dirty="0">
                <a:solidFill>
                  <a:srgbClr val="FF0000"/>
                </a:solidFill>
                <a:latin typeface="Arial" panose="020B0604020202020204" pitchFamily="34" charset="0"/>
                <a:cs typeface="Arial" panose="020B0604020202020204" pitchFamily="34" charset="0"/>
              </a:rPr>
              <a:t>from the premises as a form of retaliation</a:t>
            </a:r>
            <a:r>
              <a:rPr lang="en-US" sz="3000" dirty="0" smtClean="0">
                <a:solidFill>
                  <a:srgbClr val="FF0000"/>
                </a:solidFill>
                <a:latin typeface="Arial" panose="020B0604020202020204" pitchFamily="34" charset="0"/>
                <a:cs typeface="Arial" panose="020B0604020202020204" pitchFamily="34" charset="0"/>
              </a:rPr>
              <a:t>. For additional information go </a:t>
            </a:r>
            <a:r>
              <a:rPr lang="en-US" sz="3000" dirty="0">
                <a:solidFill>
                  <a:srgbClr val="FF0000"/>
                </a:solidFill>
                <a:latin typeface="Arial" panose="020B0604020202020204" pitchFamily="34" charset="0"/>
                <a:cs typeface="Arial" panose="020B0604020202020204" pitchFamily="34" charset="0"/>
              </a:rPr>
              <a:t>to: </a:t>
            </a:r>
            <a:endParaRPr lang="en-US" sz="3000" dirty="0" smtClean="0">
              <a:solidFill>
                <a:srgbClr val="FF0000"/>
              </a:solidFill>
              <a:latin typeface="Arial" panose="020B0604020202020204" pitchFamily="34" charset="0"/>
              <a:cs typeface="Arial" panose="020B0604020202020204" pitchFamily="34" charset="0"/>
            </a:endParaRPr>
          </a:p>
          <a:p>
            <a:pPr indent="0">
              <a:lnSpc>
                <a:spcPct val="120000"/>
              </a:lnSpc>
              <a:spcBef>
                <a:spcPts val="0"/>
              </a:spcBef>
              <a:spcAft>
                <a:spcPts val="0"/>
              </a:spcAft>
            </a:pPr>
            <a:r>
              <a:rPr lang="en-US" sz="3000" u="sng" dirty="0" smtClean="0">
                <a:solidFill>
                  <a:srgbClr val="FF0000"/>
                </a:solidFill>
                <a:latin typeface="Arial" panose="020B0604020202020204" pitchFamily="34" charset="0"/>
                <a:cs typeface="Arial" panose="020B0604020202020204" pitchFamily="34" charset="0"/>
              </a:rPr>
              <a:t>chrome-extension</a:t>
            </a:r>
            <a:r>
              <a:rPr lang="en-US" sz="3000" u="sng" dirty="0">
                <a:solidFill>
                  <a:srgbClr val="FF0000"/>
                </a:solidFill>
                <a:latin typeface="Arial" panose="020B0604020202020204" pitchFamily="34" charset="0"/>
                <a:cs typeface="Arial" panose="020B0604020202020204" pitchFamily="34" charset="0"/>
              </a:rPr>
              <a:t>://</a:t>
            </a:r>
            <a:r>
              <a:rPr lang="en-US" sz="3000" u="sng" dirty="0">
                <a:solidFill>
                  <a:srgbClr val="FF0000"/>
                </a:solidFill>
                <a:latin typeface="Arial" panose="020B0604020202020204" pitchFamily="34" charset="0"/>
                <a:cs typeface="Arial" panose="020B0604020202020204" pitchFamily="34" charset="0"/>
              </a:rPr>
              <a:t>efaidnbmnnnibpcajpcglclefindmkaj</a:t>
            </a:r>
            <a:r>
              <a:rPr lang="en-US" sz="3000" u="sng" dirty="0">
                <a:solidFill>
                  <a:srgbClr val="FF0000"/>
                </a:solidFill>
                <a:latin typeface="Arial" panose="020B0604020202020204" pitchFamily="34" charset="0"/>
                <a:cs typeface="Arial" panose="020B0604020202020204" pitchFamily="34" charset="0"/>
              </a:rPr>
              <a:t>/https://www.osbar.org/_docs/public/pamphlets/LegalInfoforLandlords.pdf</a:t>
            </a:r>
            <a:endParaRPr lang="en-US" sz="3000" u="sng" dirty="0">
              <a:solidFill>
                <a:srgbClr val="FF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86325612"/>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1284</Words>
  <Application>Microsoft Office PowerPoint</Application>
  <PresentationFormat>Widescreen</PresentationFormat>
  <Paragraphs>102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Bookman Old Style</vt:lpstr>
      <vt:lpstr>Calibri</vt:lpstr>
      <vt:lpstr>Franklin Gothic Book</vt:lpstr>
      <vt:lpstr>1_RetrospectVTI</vt:lpstr>
      <vt:lpstr>Landlords &amp; Tenants in Oregon</vt:lpstr>
      <vt:lpstr>Learning Center</vt:lpstr>
      <vt:lpstr>Rent/Cost Controls for Landlords</vt:lpstr>
      <vt:lpstr>What is HB 2001?</vt:lpstr>
      <vt:lpstr>What is SB 608?</vt:lpstr>
      <vt:lpstr>What Tenants Should Know ….</vt:lpstr>
      <vt:lpstr>Rent Payments and Security Deposits</vt:lpstr>
      <vt:lpstr>Lease Terminations/Eviction Clauses for Tenants</vt:lpstr>
      <vt:lpstr>Lease Terminations/Evictions for Landlords</vt:lpstr>
      <vt:lpstr>More Information for Landlords and Tenants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2024-12-02T19:01:53Z</dcterms:created>
  <dcterms:modified xsi:type="dcterms:W3CDTF">2024-12-02T21:45:06Z</dcterms:modified>
</cp:coreProperties>
</file>